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330" r:id="rId3"/>
    <p:sldId id="401" r:id="rId5"/>
    <p:sldId id="456" r:id="rId6"/>
    <p:sldId id="457" r:id="rId7"/>
    <p:sldId id="458" r:id="rId8"/>
    <p:sldId id="460" r:id="rId9"/>
    <p:sldId id="459" r:id="rId10"/>
    <p:sldId id="461" r:id="rId11"/>
    <p:sldId id="481" r:id="rId12"/>
    <p:sldId id="471" r:id="rId13"/>
    <p:sldId id="472" r:id="rId14"/>
    <p:sldId id="462" r:id="rId15"/>
    <p:sldId id="463" r:id="rId16"/>
    <p:sldId id="464" r:id="rId17"/>
    <p:sldId id="465" r:id="rId18"/>
    <p:sldId id="482" r:id="rId19"/>
    <p:sldId id="466" r:id="rId20"/>
    <p:sldId id="467" r:id="rId21"/>
    <p:sldId id="468" r:id="rId22"/>
    <p:sldId id="331" r:id="rId23"/>
  </p:sldIdLst>
  <p:sldSz cx="12192000" cy="6858000"/>
  <p:notesSz cx="6858000" cy="9144000"/>
  <p:custDataLst>
    <p:tags r:id="rId2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5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232" userDrawn="1">
          <p15:clr>
            <a:srgbClr val="A4A3A4"/>
          </p15:clr>
        </p15:guide>
        <p15:guide id="4" pos="288" userDrawn="1">
          <p15:clr>
            <a:srgbClr val="A4A3A4"/>
          </p15:clr>
        </p15:guide>
        <p15:guide id="5" pos="737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C88F"/>
    <a:srgbClr val="123876"/>
    <a:srgbClr val="D8422A"/>
    <a:srgbClr val="4C4C4B"/>
    <a:srgbClr val="003E87"/>
    <a:srgbClr val="123875"/>
    <a:srgbClr val="DA3B26"/>
    <a:srgbClr val="0069B1"/>
    <a:srgbClr val="C20C23"/>
    <a:srgbClr val="86868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785" autoAdjust="0"/>
    <p:restoredTop sz="73467" autoAdjust="0"/>
  </p:normalViewPr>
  <p:slideViewPr>
    <p:cSldViewPr snapToGrid="0" showGuides="1">
      <p:cViewPr varScale="1">
        <p:scale>
          <a:sx n="50" d="100"/>
          <a:sy n="50" d="100"/>
        </p:scale>
        <p:origin x="1176" y="96"/>
      </p:cViewPr>
      <p:guideLst>
        <p:guide orient="horz" pos="2250"/>
        <p:guide pos="3840"/>
        <p:guide orient="horz" pos="232"/>
        <p:guide pos="288"/>
        <p:guide pos="737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7" Type="http://schemas.openxmlformats.org/officeDocument/2006/relationships/tags" Target="tags/tag83.xml"/><Relationship Id="rId26" Type="http://schemas.openxmlformats.org/officeDocument/2006/relationships/tableStyles" Target="tableStyles.xml"/><Relationship Id="rId25" Type="http://schemas.openxmlformats.org/officeDocument/2006/relationships/viewProps" Target="viewProps.xml"/><Relationship Id="rId24" Type="http://schemas.openxmlformats.org/officeDocument/2006/relationships/presProps" Target="presProps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 altLang="zh-CN" dirty="0"/>
              <a:t>C=0</a:t>
            </a:r>
            <a:endParaRPr lang="en-US" altLang="zh-CN" dirty="0"/>
          </a:p>
          <a:p>
            <a:r>
              <a:rPr lang="zh-CN" altLang="en-US" dirty="0"/>
              <a:t>原先的做法</a:t>
            </a:r>
            <a:r>
              <a:rPr lang="en-US" altLang="zh-CN" dirty="0"/>
              <a:t> </a:t>
            </a:r>
            <a:r>
              <a:rPr lang="zh-CN" altLang="en-US" dirty="0"/>
              <a:t>误差大概是</a:t>
            </a:r>
            <a:r>
              <a:rPr lang="en-US" altLang="zh-CN" dirty="0"/>
              <a:t>15nm</a:t>
            </a:r>
            <a:r>
              <a:rPr lang="zh-CN" altLang="en-US" dirty="0"/>
              <a:t>左右</a:t>
            </a:r>
            <a:endParaRPr lang="zh-CN" alt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dirty="0"/>
              <a:t>去直流来扩大降</a:t>
            </a:r>
            <a:r>
              <a:rPr lang="en-US" altLang="zh-CN" dirty="0"/>
              <a:t>C</a:t>
            </a:r>
            <a:r>
              <a:rPr lang="zh-CN" altLang="en-US" dirty="0"/>
              <a:t>的使用范围可能会有点问题，因为发现如图，二次谐波位置引入的直流分量甚至比主频还要大，而之前研究的去直流的方法都需要提前知道方向信息（二次包络去直流</a:t>
            </a:r>
            <a:r>
              <a:rPr lang="zh-CN" altLang="en-US" dirty="0"/>
              <a:t>失效），这样的条件是不适于用降</a:t>
            </a:r>
            <a:r>
              <a:rPr lang="en-US" altLang="zh-CN" dirty="0"/>
              <a:t>C</a:t>
            </a:r>
            <a:r>
              <a:rPr lang="zh-CN" altLang="en-US" dirty="0"/>
              <a:t>的</a:t>
            </a:r>
            <a:endParaRPr lang="zh-CN" altLang="en-US" dirty="0"/>
          </a:p>
          <a:p>
            <a:endParaRPr lang="zh-CN" alt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D98A4-695F-4B48-95E5-853BA05E07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7F147-5A32-4FB8-A850-36B8B0C9C0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D98A4-695F-4B48-95E5-853BA05E07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7F147-5A32-4FB8-A850-36B8B0C9C0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D98A4-695F-4B48-95E5-853BA05E07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7F147-5A32-4FB8-A850-36B8B0C9C0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D98A4-695F-4B48-95E5-853BA05E07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7F147-5A32-4FB8-A850-36B8B0C9C0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D98A4-695F-4B48-95E5-853BA05E07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7F147-5A32-4FB8-A850-36B8B0C9C0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D98A4-695F-4B48-95E5-853BA05E07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7F147-5A32-4FB8-A850-36B8B0C9C0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D98A4-695F-4B48-95E5-853BA05E07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7F147-5A32-4FB8-A850-36B8B0C9C0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0326_文广会展物料(转曲)-14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-20840" y="0"/>
            <a:ext cx="12170800" cy="6858000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D98A4-695F-4B48-95E5-853BA05E07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7F147-5A32-4FB8-A850-36B8B0C9C0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D98A4-695F-4B48-95E5-853BA05E07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7F147-5A32-4FB8-A850-36B8B0C9C0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D98A4-695F-4B48-95E5-853BA05E07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7F147-5A32-4FB8-A850-36B8B0C9C0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D98A4-695F-4B48-95E5-853BA05E07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7F147-5A32-4FB8-A850-36B8B0C9C0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ED98A4-695F-4B48-95E5-853BA05E07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F7F147-5A32-4FB8-A850-36B8B0C9C01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0.xml"/><Relationship Id="rId8" Type="http://schemas.openxmlformats.org/officeDocument/2006/relationships/slideLayout" Target="../slideLayouts/slideLayout3.xml"/><Relationship Id="rId7" Type="http://schemas.openxmlformats.org/officeDocument/2006/relationships/image" Target="../media/image33.png"/><Relationship Id="rId6" Type="http://schemas.openxmlformats.org/officeDocument/2006/relationships/tags" Target="../tags/tag51.xml"/><Relationship Id="rId5" Type="http://schemas.openxmlformats.org/officeDocument/2006/relationships/tags" Target="../tags/tag50.xml"/><Relationship Id="rId4" Type="http://schemas.microsoft.com/office/2007/relationships/hdphoto" Target="../media/image9.wdp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tags" Target="../tags/tag55.xml"/><Relationship Id="rId8" Type="http://schemas.openxmlformats.org/officeDocument/2006/relationships/image" Target="../media/image34.png"/><Relationship Id="rId7" Type="http://schemas.openxmlformats.org/officeDocument/2006/relationships/tags" Target="../tags/tag54.xml"/><Relationship Id="rId6" Type="http://schemas.openxmlformats.org/officeDocument/2006/relationships/tags" Target="../tags/tag53.xml"/><Relationship Id="rId5" Type="http://schemas.openxmlformats.org/officeDocument/2006/relationships/tags" Target="../tags/tag52.xml"/><Relationship Id="rId4" Type="http://schemas.microsoft.com/office/2007/relationships/hdphoto" Target="../media/image9.wdp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5" Type="http://schemas.openxmlformats.org/officeDocument/2006/relationships/notesSlide" Target="../notesSlides/notesSlide11.xml"/><Relationship Id="rId14" Type="http://schemas.openxmlformats.org/officeDocument/2006/relationships/slideLayout" Target="../slideLayouts/slideLayout3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image" Target="../media/image35.png"/><Relationship Id="rId10" Type="http://schemas.openxmlformats.org/officeDocument/2006/relationships/tags" Target="../tags/tag56.xml"/><Relationship Id="rId1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tags" Target="../tags/tag63.xml"/><Relationship Id="rId8" Type="http://schemas.openxmlformats.org/officeDocument/2006/relationships/tags" Target="../tags/tag62.xml"/><Relationship Id="rId7" Type="http://schemas.openxmlformats.org/officeDocument/2006/relationships/tags" Target="../tags/tag61.xml"/><Relationship Id="rId6" Type="http://schemas.openxmlformats.org/officeDocument/2006/relationships/tags" Target="../tags/tag60.xml"/><Relationship Id="rId5" Type="http://schemas.openxmlformats.org/officeDocument/2006/relationships/tags" Target="../tags/tag59.xml"/><Relationship Id="rId4" Type="http://schemas.microsoft.com/office/2007/relationships/hdphoto" Target="../media/image9.wdp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2" Type="http://schemas.openxmlformats.org/officeDocument/2006/relationships/notesSlide" Target="../notesSlides/notesSlide12.xml"/><Relationship Id="rId11" Type="http://schemas.openxmlformats.org/officeDocument/2006/relationships/slideLayout" Target="../slideLayouts/slideLayout3.xml"/><Relationship Id="rId10" Type="http://schemas.openxmlformats.org/officeDocument/2006/relationships/tags" Target="../tags/tag64.xml"/><Relationship Id="rId1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tags" Target="../tags/tag67.xml"/><Relationship Id="rId8" Type="http://schemas.openxmlformats.org/officeDocument/2006/relationships/image" Target="../media/image37.png"/><Relationship Id="rId7" Type="http://schemas.openxmlformats.org/officeDocument/2006/relationships/tags" Target="../tags/tag66.xml"/><Relationship Id="rId6" Type="http://schemas.openxmlformats.org/officeDocument/2006/relationships/image" Target="../media/image36.png"/><Relationship Id="rId5" Type="http://schemas.openxmlformats.org/officeDocument/2006/relationships/tags" Target="../tags/tag65.xml"/><Relationship Id="rId4" Type="http://schemas.microsoft.com/office/2007/relationships/hdphoto" Target="../media/image9.wdp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4" Type="http://schemas.openxmlformats.org/officeDocument/2006/relationships/notesSlide" Target="../notesSlides/notesSlide13.xml"/><Relationship Id="rId13" Type="http://schemas.openxmlformats.org/officeDocument/2006/relationships/slideLayout" Target="../slideLayouts/slideLayout3.xml"/><Relationship Id="rId12" Type="http://schemas.openxmlformats.org/officeDocument/2006/relationships/tags" Target="../tags/tag69.xml"/><Relationship Id="rId11" Type="http://schemas.openxmlformats.org/officeDocument/2006/relationships/image" Target="../media/image38.png"/><Relationship Id="rId10" Type="http://schemas.openxmlformats.org/officeDocument/2006/relationships/tags" Target="../tags/tag68.xml"/><Relationship Id="rId1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.xml"/><Relationship Id="rId8" Type="http://schemas.openxmlformats.org/officeDocument/2006/relationships/tags" Target="../tags/tag72.xml"/><Relationship Id="rId7" Type="http://schemas.openxmlformats.org/officeDocument/2006/relationships/image" Target="../media/image39.png"/><Relationship Id="rId6" Type="http://schemas.openxmlformats.org/officeDocument/2006/relationships/tags" Target="../tags/tag71.xml"/><Relationship Id="rId5" Type="http://schemas.openxmlformats.org/officeDocument/2006/relationships/tags" Target="../tags/tag70.xml"/><Relationship Id="rId4" Type="http://schemas.microsoft.com/office/2007/relationships/hdphoto" Target="../media/image9.wdp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0" Type="http://schemas.openxmlformats.org/officeDocument/2006/relationships/notesSlide" Target="../notesSlides/notesSlide14.xml"/><Relationship Id="rId1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.xml"/><Relationship Id="rId8" Type="http://schemas.openxmlformats.org/officeDocument/2006/relationships/tags" Target="../tags/tag75.xml"/><Relationship Id="rId7" Type="http://schemas.openxmlformats.org/officeDocument/2006/relationships/image" Target="../media/image40.png"/><Relationship Id="rId6" Type="http://schemas.openxmlformats.org/officeDocument/2006/relationships/tags" Target="../tags/tag74.xml"/><Relationship Id="rId5" Type="http://schemas.openxmlformats.org/officeDocument/2006/relationships/tags" Target="../tags/tag73.xml"/><Relationship Id="rId4" Type="http://schemas.microsoft.com/office/2007/relationships/hdphoto" Target="../media/image9.wdp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0" Type="http://schemas.openxmlformats.org/officeDocument/2006/relationships/notesSlide" Target="../notesSlides/notesSlide15.xml"/><Relationship Id="rId1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.xml"/><Relationship Id="rId8" Type="http://schemas.openxmlformats.org/officeDocument/2006/relationships/image" Target="../media/image41.png"/><Relationship Id="rId7" Type="http://schemas.openxmlformats.org/officeDocument/2006/relationships/tags" Target="../tags/tag78.xml"/><Relationship Id="rId6" Type="http://schemas.openxmlformats.org/officeDocument/2006/relationships/tags" Target="../tags/tag77.xml"/><Relationship Id="rId5" Type="http://schemas.openxmlformats.org/officeDocument/2006/relationships/tags" Target="../tags/tag76.xml"/><Relationship Id="rId4" Type="http://schemas.microsoft.com/office/2007/relationships/hdphoto" Target="../media/image9.wdp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0" Type="http://schemas.openxmlformats.org/officeDocument/2006/relationships/notesSlide" Target="../notesSlides/notesSlide16.xml"/><Relationship Id="rId1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7.xml"/><Relationship Id="rId7" Type="http://schemas.openxmlformats.org/officeDocument/2006/relationships/slideLayout" Target="../slideLayouts/slideLayout3.xml"/><Relationship Id="rId6" Type="http://schemas.openxmlformats.org/officeDocument/2006/relationships/tags" Target="../tags/tag79.xml"/><Relationship Id="rId5" Type="http://schemas.openxmlformats.org/officeDocument/2006/relationships/image" Target="../media/image42.png"/><Relationship Id="rId4" Type="http://schemas.microsoft.com/office/2007/relationships/hdphoto" Target="../media/image9.wdp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8.xml"/><Relationship Id="rId7" Type="http://schemas.openxmlformats.org/officeDocument/2006/relationships/slideLayout" Target="../slideLayouts/slideLayout3.xml"/><Relationship Id="rId6" Type="http://schemas.openxmlformats.org/officeDocument/2006/relationships/image" Target="../media/image43.png"/><Relationship Id="rId5" Type="http://schemas.openxmlformats.org/officeDocument/2006/relationships/tags" Target="../tags/tag80.xml"/><Relationship Id="rId4" Type="http://schemas.microsoft.com/office/2007/relationships/hdphoto" Target="../media/image9.wdp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9.xml"/><Relationship Id="rId7" Type="http://schemas.openxmlformats.org/officeDocument/2006/relationships/slideLayout" Target="../slideLayouts/slideLayout3.xml"/><Relationship Id="rId6" Type="http://schemas.openxmlformats.org/officeDocument/2006/relationships/tags" Target="../tags/tag82.xml"/><Relationship Id="rId5" Type="http://schemas.openxmlformats.org/officeDocument/2006/relationships/tags" Target="../tags/tag81.xml"/><Relationship Id="rId4" Type="http://schemas.microsoft.com/office/2007/relationships/hdphoto" Target="../media/image9.wdp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2.xml"/><Relationship Id="rId8" Type="http://schemas.openxmlformats.org/officeDocument/2006/relationships/slideLayout" Target="../slideLayouts/slideLayout3.xml"/><Relationship Id="rId7" Type="http://schemas.openxmlformats.org/officeDocument/2006/relationships/tags" Target="../tags/tag2.xml"/><Relationship Id="rId6" Type="http://schemas.openxmlformats.org/officeDocument/2006/relationships/image" Target="../media/image10.png"/><Relationship Id="rId5" Type="http://schemas.openxmlformats.org/officeDocument/2006/relationships/tags" Target="../tags/tag1.xml"/><Relationship Id="rId4" Type="http://schemas.microsoft.com/office/2007/relationships/hdphoto" Target="../media/image9.wdp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4.png"/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tags" Target="../tags/tag5.xml"/><Relationship Id="rId8" Type="http://schemas.openxmlformats.org/officeDocument/2006/relationships/image" Target="../media/image12.png"/><Relationship Id="rId7" Type="http://schemas.openxmlformats.org/officeDocument/2006/relationships/tags" Target="../tags/tag4.xml"/><Relationship Id="rId6" Type="http://schemas.openxmlformats.org/officeDocument/2006/relationships/image" Target="../media/image11.png"/><Relationship Id="rId5" Type="http://schemas.openxmlformats.org/officeDocument/2006/relationships/tags" Target="../tags/tag3.xml"/><Relationship Id="rId4" Type="http://schemas.microsoft.com/office/2007/relationships/hdphoto" Target="../media/image9.wdp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2" Type="http://schemas.openxmlformats.org/officeDocument/2006/relationships/notesSlide" Target="../notesSlides/notesSlide3.xml"/><Relationship Id="rId11" Type="http://schemas.openxmlformats.org/officeDocument/2006/relationships/slideLayout" Target="../slideLayouts/slideLayout3.xml"/><Relationship Id="rId10" Type="http://schemas.openxmlformats.org/officeDocument/2006/relationships/image" Target="../media/image13.png"/><Relationship Id="rId1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8.xml"/><Relationship Id="rId8" Type="http://schemas.openxmlformats.org/officeDocument/2006/relationships/image" Target="../media/image14.png"/><Relationship Id="rId7" Type="http://schemas.openxmlformats.org/officeDocument/2006/relationships/tags" Target="../tags/tag7.xml"/><Relationship Id="rId6" Type="http://schemas.openxmlformats.org/officeDocument/2006/relationships/image" Target="../media/image13.png"/><Relationship Id="rId5" Type="http://schemas.openxmlformats.org/officeDocument/2006/relationships/tags" Target="../tags/tag6.xml"/><Relationship Id="rId4" Type="http://schemas.microsoft.com/office/2007/relationships/hdphoto" Target="../media/image9.wdp"/><Relationship Id="rId3" Type="http://schemas.openxmlformats.org/officeDocument/2006/relationships/image" Target="../media/image8.png"/><Relationship Id="rId20" Type="http://schemas.openxmlformats.org/officeDocument/2006/relationships/notesSlide" Target="../notesSlides/notesSlide4.xml"/><Relationship Id="rId2" Type="http://schemas.openxmlformats.org/officeDocument/2006/relationships/image" Target="../media/image7.png"/><Relationship Id="rId19" Type="http://schemas.openxmlformats.org/officeDocument/2006/relationships/slideLayout" Target="../slideLayouts/slideLayout3.xml"/><Relationship Id="rId18" Type="http://schemas.openxmlformats.org/officeDocument/2006/relationships/tags" Target="../tags/tag14.xml"/><Relationship Id="rId17" Type="http://schemas.openxmlformats.org/officeDocument/2006/relationships/tags" Target="../tags/tag13.xml"/><Relationship Id="rId16" Type="http://schemas.openxmlformats.org/officeDocument/2006/relationships/image" Target="../media/image17.png"/><Relationship Id="rId15" Type="http://schemas.openxmlformats.org/officeDocument/2006/relationships/tags" Target="../tags/tag12.xml"/><Relationship Id="rId14" Type="http://schemas.openxmlformats.org/officeDocument/2006/relationships/image" Target="../media/image16.png"/><Relationship Id="rId13" Type="http://schemas.openxmlformats.org/officeDocument/2006/relationships/tags" Target="../tags/tag11.xml"/><Relationship Id="rId12" Type="http://schemas.openxmlformats.org/officeDocument/2006/relationships/tags" Target="../tags/tag10.xml"/><Relationship Id="rId11" Type="http://schemas.openxmlformats.org/officeDocument/2006/relationships/tags" Target="../tags/tag9.xml"/><Relationship Id="rId10" Type="http://schemas.openxmlformats.org/officeDocument/2006/relationships/image" Target="../media/image15.png"/><Relationship Id="rId1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.xml"/><Relationship Id="rId7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tags" Target="../tags/tag15.xml"/><Relationship Id="rId4" Type="http://schemas.microsoft.com/office/2007/relationships/hdphoto" Target="../media/image9.wdp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19.xml"/><Relationship Id="rId8" Type="http://schemas.openxmlformats.org/officeDocument/2006/relationships/tags" Target="../tags/tag18.xml"/><Relationship Id="rId7" Type="http://schemas.openxmlformats.org/officeDocument/2006/relationships/image" Target="../media/image19.png"/><Relationship Id="rId6" Type="http://schemas.openxmlformats.org/officeDocument/2006/relationships/tags" Target="../tags/tag17.xml"/><Relationship Id="rId5" Type="http://schemas.openxmlformats.org/officeDocument/2006/relationships/tags" Target="../tags/tag16.xml"/><Relationship Id="rId4" Type="http://schemas.microsoft.com/office/2007/relationships/hdphoto" Target="../media/image9.wdp"/><Relationship Id="rId3" Type="http://schemas.openxmlformats.org/officeDocument/2006/relationships/image" Target="../media/image8.png"/><Relationship Id="rId22" Type="http://schemas.openxmlformats.org/officeDocument/2006/relationships/notesSlide" Target="../notesSlides/notesSlide6.xml"/><Relationship Id="rId21" Type="http://schemas.openxmlformats.org/officeDocument/2006/relationships/slideLayout" Target="../slideLayouts/slideLayout3.xml"/><Relationship Id="rId20" Type="http://schemas.openxmlformats.org/officeDocument/2006/relationships/tags" Target="../tags/tag26.xml"/><Relationship Id="rId2" Type="http://schemas.openxmlformats.org/officeDocument/2006/relationships/image" Target="../media/image7.png"/><Relationship Id="rId19" Type="http://schemas.openxmlformats.org/officeDocument/2006/relationships/tags" Target="../tags/tag25.xml"/><Relationship Id="rId18" Type="http://schemas.openxmlformats.org/officeDocument/2006/relationships/tags" Target="../tags/tag24.xml"/><Relationship Id="rId17" Type="http://schemas.openxmlformats.org/officeDocument/2006/relationships/tags" Target="../tags/tag23.xml"/><Relationship Id="rId16" Type="http://schemas.openxmlformats.org/officeDocument/2006/relationships/image" Target="../media/image23.png"/><Relationship Id="rId15" Type="http://schemas.openxmlformats.org/officeDocument/2006/relationships/tags" Target="../tags/tag22.xml"/><Relationship Id="rId14" Type="http://schemas.openxmlformats.org/officeDocument/2006/relationships/image" Target="../media/image22.png"/><Relationship Id="rId13" Type="http://schemas.openxmlformats.org/officeDocument/2006/relationships/tags" Target="../tags/tag21.xml"/><Relationship Id="rId12" Type="http://schemas.openxmlformats.org/officeDocument/2006/relationships/image" Target="../media/image21.png"/><Relationship Id="rId11" Type="http://schemas.openxmlformats.org/officeDocument/2006/relationships/tags" Target="../tags/tag20.xml"/><Relationship Id="rId10" Type="http://schemas.openxmlformats.org/officeDocument/2006/relationships/image" Target="../media/image20.png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30.xml"/><Relationship Id="rId8" Type="http://schemas.openxmlformats.org/officeDocument/2006/relationships/image" Target="../media/image24.png"/><Relationship Id="rId7" Type="http://schemas.openxmlformats.org/officeDocument/2006/relationships/tags" Target="../tags/tag29.xml"/><Relationship Id="rId6" Type="http://schemas.openxmlformats.org/officeDocument/2006/relationships/tags" Target="../tags/tag28.xml"/><Relationship Id="rId5" Type="http://schemas.openxmlformats.org/officeDocument/2006/relationships/tags" Target="../tags/tag27.xml"/><Relationship Id="rId4" Type="http://schemas.microsoft.com/office/2007/relationships/hdphoto" Target="../media/image9.wdp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3" Type="http://schemas.openxmlformats.org/officeDocument/2006/relationships/notesSlide" Target="../notesSlides/notesSlide7.xml"/><Relationship Id="rId12" Type="http://schemas.openxmlformats.org/officeDocument/2006/relationships/slideLayout" Target="../slideLayouts/slideLayout3.xml"/><Relationship Id="rId11" Type="http://schemas.openxmlformats.org/officeDocument/2006/relationships/tags" Target="../tags/tag31.xml"/><Relationship Id="rId10" Type="http://schemas.openxmlformats.org/officeDocument/2006/relationships/image" Target="../media/image25.png"/><Relationship Id="rId1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35.xml"/><Relationship Id="rId8" Type="http://schemas.openxmlformats.org/officeDocument/2006/relationships/tags" Target="../tags/tag34.xml"/><Relationship Id="rId7" Type="http://schemas.openxmlformats.org/officeDocument/2006/relationships/tags" Target="../tags/tag33.xml"/><Relationship Id="rId6" Type="http://schemas.openxmlformats.org/officeDocument/2006/relationships/image" Target="../media/image19.png"/><Relationship Id="rId5" Type="http://schemas.openxmlformats.org/officeDocument/2006/relationships/tags" Target="../tags/tag32.xml"/><Relationship Id="rId4" Type="http://schemas.microsoft.com/office/2007/relationships/hdphoto" Target="../media/image9.wdp"/><Relationship Id="rId3" Type="http://schemas.openxmlformats.org/officeDocument/2006/relationships/image" Target="../media/image8.png"/><Relationship Id="rId25" Type="http://schemas.openxmlformats.org/officeDocument/2006/relationships/notesSlide" Target="../notesSlides/notesSlide8.xml"/><Relationship Id="rId24" Type="http://schemas.openxmlformats.org/officeDocument/2006/relationships/slideLayout" Target="../slideLayouts/slideLayout3.xml"/><Relationship Id="rId23" Type="http://schemas.openxmlformats.org/officeDocument/2006/relationships/tags" Target="../tags/tag44.xml"/><Relationship Id="rId22" Type="http://schemas.openxmlformats.org/officeDocument/2006/relationships/tags" Target="../tags/tag43.xml"/><Relationship Id="rId21" Type="http://schemas.openxmlformats.org/officeDocument/2006/relationships/image" Target="../media/image30.png"/><Relationship Id="rId20" Type="http://schemas.openxmlformats.org/officeDocument/2006/relationships/tags" Target="../tags/tag42.xml"/><Relationship Id="rId2" Type="http://schemas.openxmlformats.org/officeDocument/2006/relationships/image" Target="../media/image7.png"/><Relationship Id="rId19" Type="http://schemas.openxmlformats.org/officeDocument/2006/relationships/image" Target="../media/image29.png"/><Relationship Id="rId18" Type="http://schemas.openxmlformats.org/officeDocument/2006/relationships/tags" Target="../tags/tag41.xml"/><Relationship Id="rId17" Type="http://schemas.openxmlformats.org/officeDocument/2006/relationships/image" Target="../media/image28.png"/><Relationship Id="rId16" Type="http://schemas.openxmlformats.org/officeDocument/2006/relationships/tags" Target="../tags/tag40.xml"/><Relationship Id="rId15" Type="http://schemas.openxmlformats.org/officeDocument/2006/relationships/image" Target="../media/image27.png"/><Relationship Id="rId14" Type="http://schemas.openxmlformats.org/officeDocument/2006/relationships/tags" Target="../tags/tag39.xml"/><Relationship Id="rId13" Type="http://schemas.openxmlformats.org/officeDocument/2006/relationships/tags" Target="../tags/tag38.xml"/><Relationship Id="rId12" Type="http://schemas.openxmlformats.org/officeDocument/2006/relationships/image" Target="../media/image26.png"/><Relationship Id="rId11" Type="http://schemas.openxmlformats.org/officeDocument/2006/relationships/tags" Target="../tags/tag37.xml"/><Relationship Id="rId10" Type="http://schemas.openxmlformats.org/officeDocument/2006/relationships/tags" Target="../tags/tag36.xml"/><Relationship Id="rId1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image" Target="../media/image31.png"/><Relationship Id="rId8" Type="http://schemas.openxmlformats.org/officeDocument/2006/relationships/tags" Target="../tags/tag48.xml"/><Relationship Id="rId7" Type="http://schemas.openxmlformats.org/officeDocument/2006/relationships/tags" Target="../tags/tag47.xml"/><Relationship Id="rId6" Type="http://schemas.openxmlformats.org/officeDocument/2006/relationships/tags" Target="../tags/tag46.xml"/><Relationship Id="rId5" Type="http://schemas.openxmlformats.org/officeDocument/2006/relationships/tags" Target="../tags/tag45.xml"/><Relationship Id="rId4" Type="http://schemas.microsoft.com/office/2007/relationships/hdphoto" Target="../media/image9.wdp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3" Type="http://schemas.openxmlformats.org/officeDocument/2006/relationships/notesSlide" Target="../notesSlides/notesSlide9.xml"/><Relationship Id="rId12" Type="http://schemas.openxmlformats.org/officeDocument/2006/relationships/slideLayout" Target="../slideLayouts/slideLayout3.xml"/><Relationship Id="rId11" Type="http://schemas.openxmlformats.org/officeDocument/2006/relationships/image" Target="../media/image32.png"/><Relationship Id="rId10" Type="http://schemas.openxmlformats.org/officeDocument/2006/relationships/tags" Target="../tags/tag49.xml"/><Relationship Id="rId1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-274065" y="-2540"/>
            <a:ext cx="12753191" cy="6858000"/>
            <a:chOff x="-274065" y="0"/>
            <a:chExt cx="12753191" cy="6858000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3434" cy="6858000"/>
            </a:xfrm>
            <a:prstGeom prst="rect">
              <a:avLst/>
            </a:prstGeom>
          </p:spPr>
        </p:pic>
        <p:pic>
          <p:nvPicPr>
            <p:cNvPr id="9" name="图片 8" descr="SIJ350 喷涂测试报告&#10;——激光共聚焦实验&#10;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813" b="29592"/>
            <a:stretch>
              <a:fillRect/>
            </a:stretch>
          </p:blipFill>
          <p:spPr>
            <a:xfrm>
              <a:off x="-274065" y="1090353"/>
              <a:ext cx="12753191" cy="3353848"/>
            </a:xfrm>
            <a:prstGeom prst="rect">
              <a:avLst/>
            </a:prstGeom>
          </p:spPr>
        </p:pic>
      </p:grpSp>
      <p:sp>
        <p:nvSpPr>
          <p:cNvPr id="5" name="文本框 4"/>
          <p:cNvSpPr txBox="1"/>
          <p:nvPr/>
        </p:nvSpPr>
        <p:spPr>
          <a:xfrm>
            <a:off x="4277717" y="2410853"/>
            <a:ext cx="3611880" cy="10147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6000" dirty="0">
                <a:solidFill>
                  <a:srgbClr val="EEC88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 sz="6000" dirty="0">
                <a:solidFill>
                  <a:srgbClr val="EEC88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组会汇报</a:t>
            </a:r>
            <a:endParaRPr lang="zh-CN" altLang="en-US" sz="6000" dirty="0">
              <a:solidFill>
                <a:srgbClr val="EEC88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6710" y="-225923"/>
            <a:ext cx="2234909" cy="2234909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1836" y="5364553"/>
            <a:ext cx="12330986" cy="149364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2732953" y="3740393"/>
            <a:ext cx="7062643" cy="49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汇报人：钟郑健  </a:t>
            </a:r>
            <a:endParaRPr lang="zh-CN" altLang="en-US" sz="2000" dirty="0">
              <a:solidFill>
                <a:schemeClr val="bg1"/>
              </a:solidFill>
              <a:latin typeface="Times New Roman" panose="02020603050405020304" pitchFamily="18" charset="0"/>
              <a:ea typeface="楷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211638"/>
            <a:ext cx="2377504" cy="58538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767" b="20606"/>
          <a:stretch>
            <a:fillRect/>
          </a:stretch>
        </p:blipFill>
        <p:spPr>
          <a:xfrm>
            <a:off x="10123043" y="147638"/>
            <a:ext cx="1589532" cy="900112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3363" t="17813" b="29592"/>
          <a:stretch>
            <a:fillRect/>
          </a:stretch>
        </p:blipFill>
        <p:spPr>
          <a:xfrm>
            <a:off x="6511744" y="1213001"/>
            <a:ext cx="5947698" cy="3353848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1264" r="61591" b="29592"/>
          <a:stretch>
            <a:fillRect/>
          </a:stretch>
        </p:blipFill>
        <p:spPr>
          <a:xfrm>
            <a:off x="-120213" y="4627809"/>
            <a:ext cx="4898315" cy="1858484"/>
          </a:xfrm>
          <a:prstGeom prst="rect">
            <a:avLst/>
          </a:prstGeom>
        </p:spPr>
      </p:pic>
      <p:sp>
        <p:nvSpPr>
          <p:cNvPr id="2" name="文本框 1"/>
          <p:cNvSpPr txBox="1"/>
          <p:nvPr>
            <p:custDataLst>
              <p:tags r:id="rId5"/>
            </p:custDataLst>
          </p:nvPr>
        </p:nvSpPr>
        <p:spPr>
          <a:xfrm>
            <a:off x="521335" y="703580"/>
            <a:ext cx="240030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</a:t>
            </a:r>
            <a:r>
              <a:rPr lang="zh-CN" altLang="en-US" sz="36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之前工作</a:t>
            </a:r>
            <a:r>
              <a:rPr lang="en-US" altLang="zh-CN" sz="36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1)</a:t>
            </a:r>
            <a:endParaRPr lang="en-US" altLang="zh-CN" sz="36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altLang="zh-CN" sz="36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75920" y="1475105"/>
            <a:ext cx="11948160" cy="30918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just">
              <a:lnSpc>
                <a:spcPct val="130000"/>
              </a:lnSpc>
            </a:pPr>
            <a:r>
              <a:rPr lang="zh-CN" altLang="en-US" sz="2500" dirty="0">
                <a:latin typeface="Times New Roman" panose="02020603050405020304" pitchFamily="18" charset="0"/>
                <a:ea typeface="楷体" panose="02010609060101010101" pitchFamily="49" charset="-122"/>
              </a:rPr>
              <a:t>（1）以翻转点为分割，所有段去直流，但是仅频域去直流有效✔</a:t>
            </a:r>
            <a:endParaRPr lang="zh-CN" altLang="en-US" sz="2500" dirty="0">
              <a:latin typeface="Times New Roman" panose="02020603050405020304" pitchFamily="18" charset="0"/>
              <a:ea typeface="楷体" panose="02010609060101010101" pitchFamily="49" charset="-122"/>
            </a:endParaRPr>
          </a:p>
          <a:p>
            <a:pPr algn="just">
              <a:lnSpc>
                <a:spcPct val="130000"/>
              </a:lnSpc>
            </a:pPr>
            <a:r>
              <a:rPr lang="zh-CN" altLang="en-US" sz="2500" dirty="0">
                <a:latin typeface="Times New Roman" panose="02020603050405020304" pitchFamily="18" charset="0"/>
                <a:ea typeface="楷体" panose="02010609060101010101" pitchFamily="49" charset="-122"/>
              </a:rPr>
              <a:t>（2）以翻转点为分割, 仅去上条纹【失效】</a:t>
            </a:r>
            <a:endParaRPr lang="zh-CN" altLang="en-US" sz="2500" dirty="0">
              <a:latin typeface="Times New Roman" panose="02020603050405020304" pitchFamily="18" charset="0"/>
              <a:ea typeface="楷体" panose="02010609060101010101" pitchFamily="49" charset="-122"/>
            </a:endParaRPr>
          </a:p>
          <a:p>
            <a:pPr algn="just">
              <a:lnSpc>
                <a:spcPct val="130000"/>
              </a:lnSpc>
            </a:pPr>
            <a:r>
              <a:rPr lang="zh-CN" altLang="en-US" sz="2500" dirty="0">
                <a:latin typeface="Times New Roman" panose="02020603050405020304" pitchFamily="18" charset="0"/>
                <a:ea typeface="楷体" panose="02010609060101010101" pitchFamily="49" charset="-122"/>
              </a:rPr>
              <a:t>（3）以翻转点为分割，去上条纹+驼峰区【失效】</a:t>
            </a:r>
            <a:endParaRPr lang="zh-CN" altLang="en-US" sz="2500" dirty="0">
              <a:latin typeface="Times New Roman" panose="02020603050405020304" pitchFamily="18" charset="0"/>
              <a:ea typeface="楷体" panose="02010609060101010101" pitchFamily="49" charset="-122"/>
            </a:endParaRPr>
          </a:p>
          <a:p>
            <a:pPr algn="just">
              <a:lnSpc>
                <a:spcPct val="130000"/>
              </a:lnSpc>
            </a:pPr>
            <a:r>
              <a:rPr lang="zh-CN" altLang="en-US" sz="2500" dirty="0">
                <a:latin typeface="Times New Roman" panose="02020603050405020304" pitchFamily="18" charset="0"/>
                <a:ea typeface="楷体" panose="02010609060101010101" pitchFamily="49" charset="-122"/>
              </a:rPr>
              <a:t>（4）以导数信号作为条纹判断的依据，每个条纹区间都减去其平均值【失效】</a:t>
            </a:r>
            <a:endParaRPr lang="zh-CN" altLang="en-US" sz="2500" dirty="0">
              <a:latin typeface="Times New Roman" panose="02020603050405020304" pitchFamily="18" charset="0"/>
              <a:ea typeface="楷体" panose="02010609060101010101" pitchFamily="49" charset="-122"/>
            </a:endParaRPr>
          </a:p>
          <a:p>
            <a:pPr algn="just">
              <a:lnSpc>
                <a:spcPct val="130000"/>
              </a:lnSpc>
            </a:pPr>
            <a:r>
              <a:rPr lang="zh-CN" altLang="en-US" sz="2500" dirty="0">
                <a:latin typeface="Times New Roman" panose="02020603050405020304" pitchFamily="18" charset="0"/>
                <a:ea typeface="楷体" panose="02010609060101010101" pitchFamily="49" charset="-122"/>
              </a:rPr>
              <a:t>（5）保留驼峰</a:t>
            </a:r>
            <a:r>
              <a:rPr lang="zh-CN" altLang="en-US" sz="2500" dirty="0">
                <a:latin typeface="Times New Roman" panose="02020603050405020304" pitchFamily="18" charset="0"/>
                <a:ea typeface="楷体" panose="02010609060101010101" pitchFamily="49" charset="-122"/>
              </a:rPr>
              <a:t>区不动，上下条纹均去直流，时域、频域去直流均有效✔</a:t>
            </a:r>
            <a:endParaRPr lang="zh-CN" altLang="en-US" sz="2500" dirty="0">
              <a:latin typeface="Times New Roman" panose="02020603050405020304" pitchFamily="18" charset="0"/>
              <a:ea typeface="楷体" panose="02010609060101010101" pitchFamily="49" charset="-122"/>
            </a:endParaRPr>
          </a:p>
          <a:p>
            <a:pPr algn="just">
              <a:lnSpc>
                <a:spcPct val="130000"/>
              </a:lnSpc>
            </a:pPr>
            <a:r>
              <a:rPr lang="zh-CN" altLang="en-US" sz="2500" dirty="0">
                <a:latin typeface="Times New Roman" panose="02020603050405020304" pitchFamily="18" charset="0"/>
                <a:ea typeface="楷体" panose="02010609060101010101" pitchFamily="49" charset="-122"/>
              </a:rPr>
              <a:t>（6）二次包络去直流，有效✔</a:t>
            </a:r>
            <a:endParaRPr lang="zh-CN" altLang="en-US" sz="2500" dirty="0">
              <a:latin typeface="Times New Roman" panose="02020603050405020304" pitchFamily="18" charset="0"/>
              <a:ea typeface="楷体" panose="02010609060101010101" pitchFamily="49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1177925" y="4986655"/>
            <a:ext cx="9836150" cy="164465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211638"/>
            <a:ext cx="2377504" cy="58538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767" b="20606"/>
          <a:stretch>
            <a:fillRect/>
          </a:stretch>
        </p:blipFill>
        <p:spPr>
          <a:xfrm>
            <a:off x="10123043" y="147638"/>
            <a:ext cx="1589532" cy="900112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3363" t="17813" b="29592"/>
          <a:stretch>
            <a:fillRect/>
          </a:stretch>
        </p:blipFill>
        <p:spPr>
          <a:xfrm>
            <a:off x="6511744" y="1213001"/>
            <a:ext cx="5947698" cy="3353848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1264" r="61591" b="29592"/>
          <a:stretch>
            <a:fillRect/>
          </a:stretch>
        </p:blipFill>
        <p:spPr>
          <a:xfrm>
            <a:off x="-120213" y="4627809"/>
            <a:ext cx="4898315" cy="1858484"/>
          </a:xfrm>
          <a:prstGeom prst="rect">
            <a:avLst/>
          </a:prstGeom>
        </p:spPr>
      </p:pic>
      <p:sp>
        <p:nvSpPr>
          <p:cNvPr id="2" name="文本框 1"/>
          <p:cNvSpPr txBox="1"/>
          <p:nvPr>
            <p:custDataLst>
              <p:tags r:id="rId5"/>
            </p:custDataLst>
          </p:nvPr>
        </p:nvSpPr>
        <p:spPr>
          <a:xfrm>
            <a:off x="521335" y="703580"/>
            <a:ext cx="240030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</a:t>
            </a:r>
            <a:r>
              <a:rPr lang="zh-CN" altLang="en-US" sz="36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之前工作</a:t>
            </a:r>
            <a:r>
              <a:rPr lang="en-US" altLang="zh-CN" sz="36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r>
              <a:rPr lang="en-US" altLang="zh-CN" sz="36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</a:t>
            </a:r>
            <a:endParaRPr lang="en-US" altLang="zh-CN" sz="36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altLang="zh-CN" sz="36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文本框 2"/>
          <p:cNvSpPr txBox="1"/>
          <p:nvPr>
            <p:custDataLst>
              <p:tags r:id="rId6"/>
            </p:custDataLst>
          </p:nvPr>
        </p:nvSpPr>
        <p:spPr>
          <a:xfrm>
            <a:off x="5521325" y="2066290"/>
            <a:ext cx="8686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indent="0">
              <a:buFont typeface="Wingdings" panose="05000000000000000000" pitchFamily="2" charset="2"/>
              <a:buNone/>
            </a:pPr>
            <a:r>
              <a:rPr lang="en-US" altLang="zh-CN" dirty="0">
                <a:solidFill>
                  <a:srgbClr val="0C4B6B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           </a:t>
            </a:r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3378200" y="822325"/>
            <a:ext cx="4530090" cy="1437005"/>
          </a:xfrm>
          <a:prstGeom prst="rect">
            <a:avLst/>
          </a:prstGeom>
        </p:spPr>
      </p:pic>
      <p:sp>
        <p:nvSpPr>
          <p:cNvPr id="11" name="文本框 10"/>
          <p:cNvSpPr txBox="1"/>
          <p:nvPr>
            <p:custDataLst>
              <p:tags r:id="rId9"/>
            </p:custDataLst>
          </p:nvPr>
        </p:nvSpPr>
        <p:spPr>
          <a:xfrm>
            <a:off x="8227695" y="1452880"/>
            <a:ext cx="23749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C=0.8</a:t>
            </a:r>
            <a:r>
              <a:rPr lang="zh-CN" altLang="en-US"/>
              <a:t>，</a:t>
            </a:r>
            <a:r>
              <a:rPr lang="en-US" altLang="zh-CN"/>
              <a:t>error = 9nm</a:t>
            </a:r>
            <a:endParaRPr lang="en-US" altLang="zh-CN"/>
          </a:p>
        </p:txBody>
      </p:sp>
      <p:pic>
        <p:nvPicPr>
          <p:cNvPr id="12" name="图片 11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3378200" y="2322830"/>
            <a:ext cx="4529455" cy="1367790"/>
          </a:xfrm>
          <a:prstGeom prst="rect">
            <a:avLst/>
          </a:prstGeom>
        </p:spPr>
      </p:pic>
      <p:sp>
        <p:nvSpPr>
          <p:cNvPr id="13" name="文本框 12"/>
          <p:cNvSpPr txBox="1"/>
          <p:nvPr>
            <p:custDataLst>
              <p:tags r:id="rId12"/>
            </p:custDataLst>
          </p:nvPr>
        </p:nvSpPr>
        <p:spPr>
          <a:xfrm>
            <a:off x="8227695" y="2928620"/>
            <a:ext cx="20955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C=2.8,error=66nm</a:t>
            </a:r>
            <a:endParaRPr lang="en-US" altLang="zh-CN"/>
          </a:p>
        </p:txBody>
      </p:sp>
      <p:graphicFrame>
        <p:nvGraphicFramePr>
          <p:cNvPr id="19" name="表格 18"/>
          <p:cNvGraphicFramePr/>
          <p:nvPr>
            <p:custDataLst>
              <p:tags r:id="rId13"/>
            </p:custDataLst>
          </p:nvPr>
        </p:nvGraphicFramePr>
        <p:xfrm>
          <a:off x="3378200" y="3754120"/>
          <a:ext cx="5092700" cy="2804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1435"/>
                <a:gridCol w="1922780"/>
                <a:gridCol w="1848485"/>
              </a:tblGrid>
              <a:tr h="447675">
                <a:tc>
                  <a:txBody>
                    <a:bodyPr/>
                    <a:p>
                      <a:pPr>
                        <a:buNone/>
                      </a:pPr>
                      <a:endParaRPr lang="en-US" altLang="zh-CN" sz="1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/>
                        <a:t>RMSE(BEFORE)</a:t>
                      </a:r>
                      <a:r>
                        <a:rPr lang="en-US" altLang="zh-CN" sz="1200">
                          <a:sym typeface="+mn-ea"/>
                        </a:rPr>
                        <a:t>(NM)</a:t>
                      </a:r>
                      <a:endParaRPr lang="en-US" altLang="zh-CN" sz="1200"/>
                    </a:p>
                    <a:p>
                      <a:pPr>
                        <a:buNone/>
                      </a:pPr>
                      <a:endParaRPr lang="en-US" altLang="zh-CN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>
                          <a:sym typeface="+mn-ea"/>
                        </a:rPr>
                        <a:t>RMSE(AFTER)(NM)</a:t>
                      </a:r>
                      <a:endParaRPr lang="en-US" altLang="zh-CN" sz="1200"/>
                    </a:p>
                    <a:p>
                      <a:pPr>
                        <a:buNone/>
                      </a:pPr>
                      <a:endParaRPr lang="en-US" altLang="zh-CN" sz="1200"/>
                    </a:p>
                    <a:p>
                      <a:pPr>
                        <a:buNone/>
                      </a:pPr>
                      <a:endParaRPr lang="en-US" altLang="zh-CN" sz="1200"/>
                    </a:p>
                  </a:txBody>
                  <a:tcPr/>
                </a:tc>
              </a:tr>
              <a:tr h="42672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>
                          <a:sym typeface="+mn-ea"/>
                        </a:rPr>
                        <a:t>C=2</a:t>
                      </a:r>
                      <a:endParaRPr lang="en-US" altLang="zh-CN" sz="1600"/>
                    </a:p>
                    <a:p>
                      <a:pPr>
                        <a:buNone/>
                      </a:pPr>
                      <a:endParaRPr lang="en-US" altLang="zh-CN" sz="16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/>
                        <a:t>30</a:t>
                      </a:r>
                      <a:endParaRPr lang="en-US" altLang="zh-CN" sz="16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>
                          <a:sym typeface="+mn-ea"/>
                        </a:rPr>
                        <a:t>15</a:t>
                      </a:r>
                      <a:endParaRPr lang="en-US" altLang="zh-CN" sz="1600"/>
                    </a:p>
                    <a:p>
                      <a:pPr>
                        <a:buNone/>
                      </a:pPr>
                      <a:endParaRPr lang="en-US" altLang="zh-CN" sz="1600"/>
                    </a:p>
                  </a:txBody>
                  <a:tcPr/>
                </a:tc>
              </a:tr>
              <a:tr h="46799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>
                          <a:sym typeface="+mn-ea"/>
                        </a:rPr>
                        <a:t>C=2.5</a:t>
                      </a:r>
                      <a:endParaRPr lang="en-US" altLang="zh-CN" sz="1600"/>
                    </a:p>
                    <a:p>
                      <a:pPr>
                        <a:buNone/>
                      </a:pPr>
                      <a:endParaRPr lang="en-US" altLang="zh-CN" sz="16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/>
                        <a:t>50</a:t>
                      </a:r>
                      <a:endParaRPr lang="en-US" altLang="zh-CN" sz="16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/>
                        <a:t>19</a:t>
                      </a:r>
                      <a:endParaRPr lang="en-US" altLang="zh-CN" sz="1600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/>
                        <a:t>C=3</a:t>
                      </a:r>
                      <a:endParaRPr lang="en-US" altLang="zh-CN" sz="16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/>
                        <a:t>80</a:t>
                      </a:r>
                      <a:endParaRPr lang="en-US" altLang="zh-CN" sz="16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/>
                        <a:t>25</a:t>
                      </a:r>
                      <a:endParaRPr lang="en-US" altLang="zh-CN" sz="1600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/>
                        <a:t>C=3.5</a:t>
                      </a:r>
                      <a:endParaRPr lang="en-US" altLang="zh-CN" sz="16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600"/>
                        <a:t>失效</a:t>
                      </a:r>
                      <a:endParaRPr lang="zh-CN" altLang="en-US" sz="16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/>
                        <a:t>55</a:t>
                      </a:r>
                      <a:endParaRPr lang="en-US" altLang="zh-CN" sz="1600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/>
                        <a:t>C=4</a:t>
                      </a:r>
                      <a:endParaRPr lang="en-US" altLang="zh-CN" sz="16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600"/>
                        <a:t>失效</a:t>
                      </a:r>
                      <a:endParaRPr lang="zh-CN" altLang="en-US" sz="16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/>
                        <a:t>56</a:t>
                      </a:r>
                      <a:endParaRPr lang="en-US" altLang="zh-CN" sz="160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211638"/>
            <a:ext cx="2377504" cy="58538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767" b="20606"/>
          <a:stretch>
            <a:fillRect/>
          </a:stretch>
        </p:blipFill>
        <p:spPr>
          <a:xfrm>
            <a:off x="10123043" y="147638"/>
            <a:ext cx="1589532" cy="900112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3363" t="17813" b="29592"/>
          <a:stretch>
            <a:fillRect/>
          </a:stretch>
        </p:blipFill>
        <p:spPr>
          <a:xfrm>
            <a:off x="6511744" y="1213001"/>
            <a:ext cx="5947698" cy="3353848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1264" r="61591" b="29592"/>
          <a:stretch>
            <a:fillRect/>
          </a:stretch>
        </p:blipFill>
        <p:spPr>
          <a:xfrm>
            <a:off x="-120213" y="4627809"/>
            <a:ext cx="4898315" cy="1858484"/>
          </a:xfrm>
          <a:prstGeom prst="rect">
            <a:avLst/>
          </a:prstGeom>
        </p:spPr>
      </p:pic>
      <p:sp>
        <p:nvSpPr>
          <p:cNvPr id="2" name="文本框 1"/>
          <p:cNvSpPr txBox="1"/>
          <p:nvPr>
            <p:custDataLst>
              <p:tags r:id="rId5"/>
            </p:custDataLst>
          </p:nvPr>
        </p:nvSpPr>
        <p:spPr>
          <a:xfrm>
            <a:off x="3773805" y="2506345"/>
            <a:ext cx="3883660" cy="18453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/>
              <a:t>三层神经网络（分类</a:t>
            </a:r>
            <a:r>
              <a:rPr lang="zh-CN" altLang="en-US" sz="2400" b="1"/>
              <a:t>网络）</a:t>
            </a:r>
            <a:endParaRPr lang="zh-CN" altLang="en-US" sz="2400" b="1"/>
          </a:p>
          <a:p>
            <a:r>
              <a:rPr lang="zh-CN" altLang="en-US"/>
              <a:t>全连接层数: 3</a:t>
            </a:r>
            <a:endParaRPr lang="zh-CN" altLang="en-US"/>
          </a:p>
          <a:p>
            <a:r>
              <a:rPr lang="zh-CN" altLang="en-US"/>
              <a:t>第一层大小: 10</a:t>
            </a:r>
            <a:endParaRPr lang="zh-CN" altLang="en-US"/>
          </a:p>
          <a:p>
            <a:r>
              <a:rPr lang="zh-CN" altLang="en-US"/>
              <a:t>第二层大小: 10</a:t>
            </a:r>
            <a:endParaRPr lang="zh-CN" altLang="en-US"/>
          </a:p>
          <a:p>
            <a:r>
              <a:rPr lang="zh-CN" altLang="en-US"/>
              <a:t>第三层大小: 10</a:t>
            </a:r>
            <a:endParaRPr lang="zh-CN" altLang="en-US"/>
          </a:p>
          <a:p>
            <a:r>
              <a:rPr lang="zh-CN" altLang="en-US"/>
              <a:t>激活函数: ReLU</a:t>
            </a:r>
            <a:endParaRPr lang="zh-CN" altLang="en-US"/>
          </a:p>
        </p:txBody>
      </p:sp>
      <p:sp>
        <p:nvSpPr>
          <p:cNvPr id="11" name="文本框 10"/>
          <p:cNvSpPr txBox="1"/>
          <p:nvPr>
            <p:custDataLst>
              <p:tags r:id="rId6"/>
            </p:custDataLst>
          </p:nvPr>
        </p:nvSpPr>
        <p:spPr>
          <a:xfrm>
            <a:off x="457200" y="1298575"/>
            <a:ext cx="826579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360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谱处理方向判断</a:t>
            </a:r>
            <a:r>
              <a:rPr lang="en-US" altLang="zh-CN" sz="360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 </a:t>
            </a:r>
            <a:r>
              <a:rPr lang="zh-CN" altLang="en-US" sz="360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解决方案</a:t>
            </a:r>
            <a:r>
              <a:rPr lang="en-US" altLang="zh-CN" sz="360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2</a:t>
            </a:r>
            <a:r>
              <a:rPr lang="zh-CN" altLang="en-US" sz="360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：神经</a:t>
            </a:r>
            <a:r>
              <a:rPr lang="zh-CN" altLang="en-US" sz="360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网络</a:t>
            </a:r>
            <a:endParaRPr lang="zh-CN" altLang="en-US" sz="360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</p:txBody>
      </p:sp>
      <p:cxnSp>
        <p:nvCxnSpPr>
          <p:cNvPr id="12" name="直接箭头连接符 11"/>
          <p:cNvCxnSpPr>
            <a:stCxn id="13" idx="3"/>
            <a:endCxn id="2" idx="1"/>
          </p:cNvCxnSpPr>
          <p:nvPr>
            <p:custDataLst>
              <p:tags r:id="rId7"/>
            </p:custDataLst>
          </p:nvPr>
        </p:nvCxnSpPr>
        <p:spPr>
          <a:xfrm flipV="1">
            <a:off x="3169920" y="3429000"/>
            <a:ext cx="603885" cy="635"/>
          </a:xfrm>
          <a:prstGeom prst="straightConnector1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>
            <p:custDataLst>
              <p:tags r:id="rId8"/>
            </p:custDataLst>
          </p:nvPr>
        </p:nvSpPr>
        <p:spPr>
          <a:xfrm>
            <a:off x="390525" y="2592070"/>
            <a:ext cx="2779395" cy="16744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400" b="1"/>
              <a:t>数据集</a:t>
            </a:r>
            <a:endParaRPr lang="zh-CN" altLang="en-US" sz="2400" b="1"/>
          </a:p>
          <a:p>
            <a:r>
              <a:rPr lang="zh-CN" altLang="en-US"/>
              <a:t>输入：</a:t>
            </a:r>
            <a:r>
              <a:rPr lang="zh-CN" altLang="en-US">
                <a:sym typeface="+mn-ea"/>
              </a:rPr>
              <a:t>归一化点数条纹</a:t>
            </a:r>
            <a:endParaRPr lang="zh-CN" altLang="en-US"/>
          </a:p>
          <a:p>
            <a:r>
              <a:rPr lang="zh-CN" altLang="en-US"/>
              <a:t>标签：上条纹</a:t>
            </a:r>
            <a:r>
              <a:rPr lang="en-US" altLang="zh-CN"/>
              <a:t> 1</a:t>
            </a:r>
            <a:br>
              <a:rPr lang="en-US" altLang="zh-CN"/>
            </a:br>
            <a:r>
              <a:rPr lang="en-US" altLang="zh-CN"/>
              <a:t>           </a:t>
            </a:r>
            <a:r>
              <a:rPr lang="zh-CN" altLang="en-US"/>
              <a:t>驼峰区</a:t>
            </a:r>
            <a:r>
              <a:rPr lang="en-US" altLang="zh-CN"/>
              <a:t> 0</a:t>
            </a:r>
            <a:endParaRPr lang="en-US" altLang="zh-CN"/>
          </a:p>
          <a:p>
            <a:r>
              <a:rPr lang="en-US" altLang="zh-CN"/>
              <a:t>           </a:t>
            </a:r>
            <a:r>
              <a:rPr lang="zh-CN" altLang="en-US"/>
              <a:t>下条纹</a:t>
            </a:r>
            <a:r>
              <a:rPr lang="en-US" altLang="zh-CN"/>
              <a:t>-1</a:t>
            </a:r>
            <a:endParaRPr lang="en-US" altLang="zh-CN"/>
          </a:p>
          <a:p>
            <a:r>
              <a:rPr lang="zh-CN" altLang="en-US"/>
              <a:t>样本数：</a:t>
            </a:r>
            <a:r>
              <a:rPr lang="en-US" altLang="zh-CN"/>
              <a:t>154119*1001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 </a:t>
            </a:r>
            <a:endParaRPr lang="en-US" altLang="zh-CN"/>
          </a:p>
        </p:txBody>
      </p:sp>
      <p:cxnSp>
        <p:nvCxnSpPr>
          <p:cNvPr id="14" name="直接箭头连接符 13"/>
          <p:cNvCxnSpPr>
            <a:stCxn id="2" idx="3"/>
            <a:endCxn id="15" idx="1"/>
          </p:cNvCxnSpPr>
          <p:nvPr>
            <p:custDataLst>
              <p:tags r:id="rId9"/>
            </p:custDataLst>
          </p:nvPr>
        </p:nvCxnSpPr>
        <p:spPr>
          <a:xfrm>
            <a:off x="7657465" y="3429000"/>
            <a:ext cx="461645" cy="0"/>
          </a:xfrm>
          <a:prstGeom prst="straightConnector1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>
            <p:custDataLst>
              <p:tags r:id="rId10"/>
            </p:custDataLst>
          </p:nvPr>
        </p:nvSpPr>
        <p:spPr>
          <a:xfrm>
            <a:off x="8119110" y="2506345"/>
            <a:ext cx="3883660" cy="18453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/>
              <a:t>训练</a:t>
            </a:r>
            <a:endParaRPr lang="zh-CN" altLang="en-US" sz="2400" b="1"/>
          </a:p>
          <a:p>
            <a:r>
              <a:rPr lang="zh-CN" altLang="en-US"/>
              <a:t>交叉验证：</a:t>
            </a:r>
            <a:r>
              <a:rPr lang="zh-CN" altLang="en-US"/>
              <a:t>五折</a:t>
            </a:r>
            <a:endParaRPr lang="zh-CN" altLang="en-US"/>
          </a:p>
          <a:p>
            <a:r>
              <a:rPr lang="zh-CN" altLang="en-US"/>
              <a:t>训练时间：968.78秒</a:t>
            </a:r>
            <a:endParaRPr lang="zh-CN" altLang="en-US"/>
          </a:p>
          <a:p>
            <a:r>
              <a:rPr lang="zh-CN" altLang="en-US"/>
              <a:t>预测速度：~21000 obs/sec</a:t>
            </a:r>
            <a:endParaRPr lang="zh-CN" altLang="en-US"/>
          </a:p>
          <a:p>
            <a:pPr indent="457200"/>
            <a:r>
              <a:rPr lang="zh-CN" altLang="en-US"/>
              <a:t> </a:t>
            </a:r>
            <a:r>
              <a:rPr lang="en-US" altLang="zh-CN"/>
              <a:t>        </a:t>
            </a:r>
            <a:r>
              <a:rPr lang="zh-CN" altLang="en-US"/>
              <a:t>（每秒能完成的预测</a:t>
            </a:r>
            <a:r>
              <a:rPr lang="zh-CN" altLang="en-US"/>
              <a:t>数）</a:t>
            </a:r>
            <a:endParaRPr lang="zh-CN" altLang="en-US"/>
          </a:p>
          <a:p>
            <a:pPr indent="0" fontAlgn="auto"/>
            <a:r>
              <a:rPr lang="zh-CN" altLang="en-US"/>
              <a:t>准确度(验证)</a:t>
            </a:r>
            <a:r>
              <a:rPr lang="en-US" altLang="zh-CN"/>
              <a:t>:</a:t>
            </a:r>
            <a:r>
              <a:rPr lang="zh-CN" altLang="en-US"/>
              <a:t>100.0%</a:t>
            </a:r>
            <a:endParaRPr lang="zh-CN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211638"/>
            <a:ext cx="2377504" cy="58538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767" b="20606"/>
          <a:stretch>
            <a:fillRect/>
          </a:stretch>
        </p:blipFill>
        <p:spPr>
          <a:xfrm>
            <a:off x="10123043" y="147638"/>
            <a:ext cx="1589532" cy="900112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3363" t="17813" b="29592"/>
          <a:stretch>
            <a:fillRect/>
          </a:stretch>
        </p:blipFill>
        <p:spPr>
          <a:xfrm>
            <a:off x="6511744" y="1213001"/>
            <a:ext cx="5947698" cy="3353848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1264" r="61591" b="29592"/>
          <a:stretch>
            <a:fillRect/>
          </a:stretch>
        </p:blipFill>
        <p:spPr>
          <a:xfrm>
            <a:off x="-120213" y="4627809"/>
            <a:ext cx="4898315" cy="1858484"/>
          </a:xfrm>
          <a:prstGeom prst="rect">
            <a:avLst/>
          </a:prstGeom>
        </p:spPr>
      </p:pic>
      <p:pic>
        <p:nvPicPr>
          <p:cNvPr id="4" name="图片 3" descr="DirModel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680720" y="1276350"/>
            <a:ext cx="3451860" cy="2589530"/>
          </a:xfrm>
          <a:prstGeom prst="rect">
            <a:avLst/>
          </a:prstGeom>
        </p:spPr>
      </p:pic>
      <p:pic>
        <p:nvPicPr>
          <p:cNvPr id="2" name="图片 1" descr="model2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90550" y="4119880"/>
            <a:ext cx="3542030" cy="2657475"/>
          </a:xfrm>
          <a:prstGeom prst="rect">
            <a:avLst/>
          </a:prstGeom>
        </p:spPr>
      </p:pic>
      <p:sp>
        <p:nvSpPr>
          <p:cNvPr id="7" name="文本框 6"/>
          <p:cNvSpPr txBox="1"/>
          <p:nvPr>
            <p:custDataLst>
              <p:tags r:id="rId9"/>
            </p:custDataLst>
          </p:nvPr>
        </p:nvSpPr>
        <p:spPr>
          <a:xfrm>
            <a:off x="532130" y="713105"/>
            <a:ext cx="60960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360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混淆</a:t>
            </a:r>
            <a:r>
              <a:rPr lang="zh-CN" altLang="en-US" sz="360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矩阵</a:t>
            </a:r>
            <a:endParaRPr lang="zh-CN" altLang="en-US" sz="360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5855335" y="2363470"/>
            <a:ext cx="4151630" cy="4413885"/>
          </a:xfrm>
          <a:prstGeom prst="rect">
            <a:avLst/>
          </a:prstGeom>
        </p:spPr>
      </p:pic>
      <p:sp>
        <p:nvSpPr>
          <p:cNvPr id="11" name="文本框 10"/>
          <p:cNvSpPr txBox="1"/>
          <p:nvPr>
            <p:custDataLst>
              <p:tags r:id="rId12"/>
            </p:custDataLst>
          </p:nvPr>
        </p:nvSpPr>
        <p:spPr>
          <a:xfrm>
            <a:off x="5855335" y="713105"/>
            <a:ext cx="60960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360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ROC</a:t>
            </a:r>
            <a:r>
              <a:rPr lang="zh-CN" altLang="en-US" sz="360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曲线</a:t>
            </a:r>
            <a:endParaRPr lang="zh-CN" altLang="en-US" sz="360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211638"/>
            <a:ext cx="2377504" cy="58538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767" b="20606"/>
          <a:stretch>
            <a:fillRect/>
          </a:stretch>
        </p:blipFill>
        <p:spPr>
          <a:xfrm>
            <a:off x="10123043" y="147638"/>
            <a:ext cx="1589532" cy="900112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3363" t="17813" b="29592"/>
          <a:stretch>
            <a:fillRect/>
          </a:stretch>
        </p:blipFill>
        <p:spPr>
          <a:xfrm>
            <a:off x="6511744" y="1213001"/>
            <a:ext cx="5947698" cy="3353848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1264" r="61591" b="29592"/>
          <a:stretch>
            <a:fillRect/>
          </a:stretch>
        </p:blipFill>
        <p:spPr>
          <a:xfrm>
            <a:off x="-120213" y="4627809"/>
            <a:ext cx="4898315" cy="1858484"/>
          </a:xfrm>
          <a:prstGeom prst="rect">
            <a:avLst/>
          </a:prstGeom>
        </p:spPr>
      </p:pic>
      <p:sp>
        <p:nvSpPr>
          <p:cNvPr id="2" name="文本框 1"/>
          <p:cNvSpPr txBox="1"/>
          <p:nvPr>
            <p:custDataLst>
              <p:tags r:id="rId5"/>
            </p:custDataLst>
          </p:nvPr>
        </p:nvSpPr>
        <p:spPr>
          <a:xfrm>
            <a:off x="640080" y="796925"/>
            <a:ext cx="60960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360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仿真结果</a:t>
            </a:r>
            <a:r>
              <a:rPr lang="zh-CN" altLang="en-US" sz="360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验证（</a:t>
            </a:r>
            <a:r>
              <a:rPr lang="en-US" altLang="zh-CN" sz="360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1</a:t>
            </a:r>
            <a:r>
              <a:rPr lang="zh-CN" altLang="en-US" sz="360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）</a:t>
            </a:r>
            <a:r>
              <a:rPr lang="en-US" altLang="zh-CN" sz="360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C=0.05</a:t>
            </a:r>
            <a:endParaRPr lang="en-US" altLang="zh-CN" sz="360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210820" y="1890395"/>
            <a:ext cx="10703560" cy="4518025"/>
          </a:xfrm>
          <a:prstGeom prst="rect">
            <a:avLst/>
          </a:prstGeom>
        </p:spPr>
      </p:pic>
      <p:sp>
        <p:nvSpPr>
          <p:cNvPr id="3" name="文本框 2"/>
          <p:cNvSpPr txBox="1"/>
          <p:nvPr>
            <p:custDataLst>
              <p:tags r:id="rId8"/>
            </p:custDataLst>
          </p:nvPr>
        </p:nvSpPr>
        <p:spPr>
          <a:xfrm>
            <a:off x="10990580" y="3376295"/>
            <a:ext cx="821055" cy="27292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标</a:t>
            </a:r>
            <a:br>
              <a:rPr lang="zh-CN" altLang="en-US"/>
            </a:br>
            <a:br>
              <a:rPr lang="zh-CN" altLang="en-US"/>
            </a:br>
            <a:br>
              <a:rPr lang="zh-CN" altLang="en-US"/>
            </a:br>
            <a:br>
              <a:rPr lang="zh-CN" altLang="en-US"/>
            </a:br>
            <a:br>
              <a:rPr lang="zh-CN" altLang="en-US"/>
            </a:br>
            <a:br>
              <a:rPr lang="zh-CN" altLang="en-US"/>
            </a:br>
            <a:br>
              <a:rPr lang="zh-CN" altLang="en-US"/>
            </a:br>
            <a:br>
              <a:rPr lang="zh-CN" altLang="en-US"/>
            </a:br>
            <a:br>
              <a:rPr lang="zh-CN" altLang="en-US"/>
            </a:br>
            <a:r>
              <a:rPr lang="zh-CN" altLang="en-US"/>
              <a:t>结果</a:t>
            </a:r>
            <a:endParaRPr lang="zh-CN" alt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211638"/>
            <a:ext cx="2377504" cy="58538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767" b="20606"/>
          <a:stretch>
            <a:fillRect/>
          </a:stretch>
        </p:blipFill>
        <p:spPr>
          <a:xfrm>
            <a:off x="10123043" y="147638"/>
            <a:ext cx="1589532" cy="900112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3363" t="17813" b="29592"/>
          <a:stretch>
            <a:fillRect/>
          </a:stretch>
        </p:blipFill>
        <p:spPr>
          <a:xfrm>
            <a:off x="6511744" y="1213001"/>
            <a:ext cx="5947698" cy="3353848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1264" r="61591" b="29592"/>
          <a:stretch>
            <a:fillRect/>
          </a:stretch>
        </p:blipFill>
        <p:spPr>
          <a:xfrm>
            <a:off x="-120213" y="4627809"/>
            <a:ext cx="4898315" cy="1858484"/>
          </a:xfrm>
          <a:prstGeom prst="rect">
            <a:avLst/>
          </a:prstGeom>
        </p:spPr>
      </p:pic>
      <p:sp>
        <p:nvSpPr>
          <p:cNvPr id="2" name="文本框 1"/>
          <p:cNvSpPr txBox="1"/>
          <p:nvPr>
            <p:custDataLst>
              <p:tags r:id="rId5"/>
            </p:custDataLst>
          </p:nvPr>
        </p:nvSpPr>
        <p:spPr>
          <a:xfrm>
            <a:off x="623570" y="796925"/>
            <a:ext cx="60960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360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仿真结果</a:t>
            </a:r>
            <a:r>
              <a:rPr lang="zh-CN" altLang="en-US" sz="360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验证（</a:t>
            </a:r>
            <a:r>
              <a:rPr lang="en-US" altLang="zh-CN" sz="360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2</a:t>
            </a:r>
            <a:r>
              <a:rPr lang="zh-CN" altLang="en-US" sz="360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）</a:t>
            </a:r>
            <a:r>
              <a:rPr lang="en-US" altLang="zh-CN" sz="360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C=3</a:t>
            </a:r>
            <a:endParaRPr lang="en-US" altLang="zh-CN" sz="360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191770" y="1800860"/>
            <a:ext cx="10649585" cy="4570095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8"/>
            </p:custDataLst>
          </p:nvPr>
        </p:nvSpPr>
        <p:spPr>
          <a:xfrm>
            <a:off x="10974070" y="3376295"/>
            <a:ext cx="821055" cy="27292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标</a:t>
            </a:r>
            <a:br>
              <a:rPr lang="zh-CN" altLang="en-US"/>
            </a:br>
            <a:br>
              <a:rPr lang="zh-CN" altLang="en-US"/>
            </a:br>
            <a:br>
              <a:rPr lang="zh-CN" altLang="en-US"/>
            </a:br>
            <a:br>
              <a:rPr lang="zh-CN" altLang="en-US"/>
            </a:br>
            <a:br>
              <a:rPr lang="zh-CN" altLang="en-US"/>
            </a:br>
            <a:br>
              <a:rPr lang="zh-CN" altLang="en-US"/>
            </a:br>
            <a:br>
              <a:rPr lang="zh-CN" altLang="en-US"/>
            </a:br>
            <a:br>
              <a:rPr lang="zh-CN" altLang="en-US"/>
            </a:br>
            <a:br>
              <a:rPr lang="zh-CN" altLang="en-US"/>
            </a:br>
            <a:r>
              <a:rPr lang="zh-CN" altLang="en-US"/>
              <a:t>结果</a:t>
            </a:r>
            <a:endParaRPr lang="zh-CN" alt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211638"/>
            <a:ext cx="2377504" cy="58538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767" b="20606"/>
          <a:stretch>
            <a:fillRect/>
          </a:stretch>
        </p:blipFill>
        <p:spPr>
          <a:xfrm>
            <a:off x="10123043" y="147638"/>
            <a:ext cx="1589532" cy="900112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3363" t="17813" b="29592"/>
          <a:stretch>
            <a:fillRect/>
          </a:stretch>
        </p:blipFill>
        <p:spPr>
          <a:xfrm>
            <a:off x="6511744" y="1213001"/>
            <a:ext cx="5947698" cy="3353848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1264" r="61591" b="29592"/>
          <a:stretch>
            <a:fillRect/>
          </a:stretch>
        </p:blipFill>
        <p:spPr>
          <a:xfrm>
            <a:off x="-120213" y="4627809"/>
            <a:ext cx="4898315" cy="1858484"/>
          </a:xfrm>
          <a:prstGeom prst="rect">
            <a:avLst/>
          </a:prstGeom>
        </p:spPr>
      </p:pic>
      <p:sp>
        <p:nvSpPr>
          <p:cNvPr id="2" name="文本框 1"/>
          <p:cNvSpPr txBox="1"/>
          <p:nvPr>
            <p:custDataLst>
              <p:tags r:id="rId5"/>
            </p:custDataLst>
          </p:nvPr>
        </p:nvSpPr>
        <p:spPr>
          <a:xfrm>
            <a:off x="623570" y="796925"/>
            <a:ext cx="60960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360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仿真结果</a:t>
            </a:r>
            <a:r>
              <a:rPr lang="zh-CN" altLang="en-US" sz="360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验证（</a:t>
            </a:r>
            <a:r>
              <a:rPr lang="en-US" altLang="zh-CN" sz="360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3</a:t>
            </a:r>
            <a:r>
              <a:rPr lang="zh-CN" altLang="en-US" sz="360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）</a:t>
            </a:r>
            <a:r>
              <a:rPr lang="en-US" altLang="zh-CN" sz="360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C=0</a:t>
            </a:r>
            <a:endParaRPr lang="en-US" altLang="zh-CN" sz="360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6"/>
            </p:custDataLst>
          </p:nvPr>
        </p:nvSpPr>
        <p:spPr>
          <a:xfrm>
            <a:off x="10974070" y="3376295"/>
            <a:ext cx="821055" cy="27292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标</a:t>
            </a:r>
            <a:br>
              <a:rPr lang="zh-CN" altLang="en-US"/>
            </a:br>
            <a:br>
              <a:rPr lang="zh-CN" altLang="en-US"/>
            </a:br>
            <a:br>
              <a:rPr lang="zh-CN" altLang="en-US"/>
            </a:br>
            <a:br>
              <a:rPr lang="zh-CN" altLang="en-US"/>
            </a:br>
            <a:br>
              <a:rPr lang="zh-CN" altLang="en-US"/>
            </a:br>
            <a:br>
              <a:rPr lang="zh-CN" altLang="en-US"/>
            </a:br>
            <a:br>
              <a:rPr lang="zh-CN" altLang="en-US"/>
            </a:br>
            <a:br>
              <a:rPr lang="zh-CN" altLang="en-US"/>
            </a:br>
            <a:br>
              <a:rPr lang="zh-CN" altLang="en-US"/>
            </a:br>
            <a:r>
              <a:rPr lang="zh-CN" altLang="en-US"/>
              <a:t>结果</a:t>
            </a:r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3340" y="1940560"/>
            <a:ext cx="12138660" cy="387096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211638"/>
            <a:ext cx="2377504" cy="58538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767" b="20606"/>
          <a:stretch>
            <a:fillRect/>
          </a:stretch>
        </p:blipFill>
        <p:spPr>
          <a:xfrm>
            <a:off x="10123043" y="147638"/>
            <a:ext cx="1589532" cy="900112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3363" t="17813" b="29592"/>
          <a:stretch>
            <a:fillRect/>
          </a:stretch>
        </p:blipFill>
        <p:spPr>
          <a:xfrm>
            <a:off x="6511744" y="1213001"/>
            <a:ext cx="5947698" cy="3353848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1264" r="61591" b="29592"/>
          <a:stretch>
            <a:fillRect/>
          </a:stretch>
        </p:blipFill>
        <p:spPr>
          <a:xfrm>
            <a:off x="-120213" y="4627809"/>
            <a:ext cx="4898315" cy="1858484"/>
          </a:xfrm>
          <a:prstGeom prst="rect">
            <a:avLst/>
          </a:prstGeom>
        </p:spPr>
      </p:pic>
      <p:pic>
        <p:nvPicPr>
          <p:cNvPr id="7" name="图片 6" descr="4.17.1"/>
          <p:cNvPicPr>
            <a:picLocks noChangeAspect="1"/>
          </p:cNvPicPr>
          <p:nvPr/>
        </p:nvPicPr>
        <p:blipFill>
          <a:blip r:embed="rId5"/>
          <a:srcRect l="11234" t="3106" r="6724" b="21089"/>
          <a:stretch>
            <a:fillRect/>
          </a:stretch>
        </p:blipFill>
        <p:spPr>
          <a:xfrm>
            <a:off x="800735" y="1774825"/>
            <a:ext cx="10448925" cy="4711700"/>
          </a:xfrm>
          <a:prstGeom prst="rect">
            <a:avLst/>
          </a:prstGeom>
        </p:spPr>
      </p:pic>
      <p:sp>
        <p:nvSpPr>
          <p:cNvPr id="8" name="文本框 7"/>
          <p:cNvSpPr txBox="1"/>
          <p:nvPr>
            <p:custDataLst>
              <p:tags r:id="rId6"/>
            </p:custDataLst>
          </p:nvPr>
        </p:nvSpPr>
        <p:spPr>
          <a:xfrm>
            <a:off x="623570" y="796925"/>
            <a:ext cx="60960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360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实验结果</a:t>
            </a:r>
            <a:r>
              <a:rPr lang="zh-CN" altLang="en-US" sz="360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验证（</a:t>
            </a:r>
            <a:r>
              <a:rPr lang="en-US" altLang="zh-CN" sz="360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1</a:t>
            </a:r>
            <a:r>
              <a:rPr lang="zh-CN" altLang="en-US" sz="360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）</a:t>
            </a:r>
            <a:endParaRPr lang="en-US" altLang="zh-CN" sz="360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211638"/>
            <a:ext cx="2377504" cy="58538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767" b="20606"/>
          <a:stretch>
            <a:fillRect/>
          </a:stretch>
        </p:blipFill>
        <p:spPr>
          <a:xfrm>
            <a:off x="10123043" y="147638"/>
            <a:ext cx="1589532" cy="900112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3363" t="17813" b="29592"/>
          <a:stretch>
            <a:fillRect/>
          </a:stretch>
        </p:blipFill>
        <p:spPr>
          <a:xfrm>
            <a:off x="6511744" y="1213001"/>
            <a:ext cx="5947698" cy="3353848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1264" r="61591" b="29592"/>
          <a:stretch>
            <a:fillRect/>
          </a:stretch>
        </p:blipFill>
        <p:spPr>
          <a:xfrm>
            <a:off x="-120213" y="4627809"/>
            <a:ext cx="4898315" cy="1858484"/>
          </a:xfrm>
          <a:prstGeom prst="rect">
            <a:avLst/>
          </a:prstGeom>
        </p:spPr>
      </p:pic>
      <p:sp>
        <p:nvSpPr>
          <p:cNvPr id="8" name="文本框 7"/>
          <p:cNvSpPr txBox="1"/>
          <p:nvPr>
            <p:custDataLst>
              <p:tags r:id="rId5"/>
            </p:custDataLst>
          </p:nvPr>
        </p:nvSpPr>
        <p:spPr>
          <a:xfrm>
            <a:off x="623570" y="796925"/>
            <a:ext cx="60960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360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实验结果</a:t>
            </a:r>
            <a:r>
              <a:rPr lang="zh-CN" altLang="en-US" sz="360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验证（</a:t>
            </a:r>
            <a:r>
              <a:rPr lang="en-US" altLang="zh-CN" sz="360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2</a:t>
            </a:r>
            <a:r>
              <a:rPr lang="zh-CN" altLang="en-US" sz="360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）</a:t>
            </a:r>
            <a:endParaRPr lang="en-US" altLang="zh-CN" sz="360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</p:txBody>
      </p:sp>
      <p:pic>
        <p:nvPicPr>
          <p:cNvPr id="2" name="图片 1" descr="4.17.2"/>
          <p:cNvPicPr>
            <a:picLocks noChangeAspect="1"/>
          </p:cNvPicPr>
          <p:nvPr/>
        </p:nvPicPr>
        <p:blipFill>
          <a:blip r:embed="rId6"/>
          <a:srcRect l="10750" t="3949" r="6740" b="6243"/>
          <a:stretch>
            <a:fillRect/>
          </a:stretch>
        </p:blipFill>
        <p:spPr>
          <a:xfrm>
            <a:off x="1280160" y="1437005"/>
            <a:ext cx="9754870" cy="51816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211638"/>
            <a:ext cx="2377504" cy="58538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767" b="20606"/>
          <a:stretch>
            <a:fillRect/>
          </a:stretch>
        </p:blipFill>
        <p:spPr>
          <a:xfrm>
            <a:off x="10123043" y="147638"/>
            <a:ext cx="1589532" cy="900112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3363" t="17813" b="29592"/>
          <a:stretch>
            <a:fillRect/>
          </a:stretch>
        </p:blipFill>
        <p:spPr>
          <a:xfrm>
            <a:off x="6511744" y="1213001"/>
            <a:ext cx="5947698" cy="3353848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1264" r="61591" b="29592"/>
          <a:stretch>
            <a:fillRect/>
          </a:stretch>
        </p:blipFill>
        <p:spPr>
          <a:xfrm>
            <a:off x="-120213" y="4627809"/>
            <a:ext cx="4898315" cy="1858484"/>
          </a:xfrm>
          <a:prstGeom prst="rect">
            <a:avLst/>
          </a:prstGeom>
        </p:spPr>
      </p:pic>
      <p:sp>
        <p:nvSpPr>
          <p:cNvPr id="7" name="文本框 6"/>
          <p:cNvSpPr txBox="1"/>
          <p:nvPr>
            <p:custDataLst>
              <p:tags r:id="rId5"/>
            </p:custDataLst>
          </p:nvPr>
        </p:nvSpPr>
        <p:spPr>
          <a:xfrm>
            <a:off x="562610" y="866775"/>
            <a:ext cx="240030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后续</a:t>
            </a:r>
            <a:r>
              <a:rPr lang="zh-CN" altLang="en-US" sz="36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安排</a:t>
            </a:r>
            <a:br>
              <a:rPr lang="zh-CN" altLang="en-US" sz="36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endParaRPr lang="zh-CN" altLang="en-US" sz="36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文本框 11"/>
          <p:cNvSpPr txBox="1"/>
          <p:nvPr>
            <p:custDataLst>
              <p:tags r:id="rId6"/>
            </p:custDataLst>
          </p:nvPr>
        </p:nvSpPr>
        <p:spPr>
          <a:xfrm>
            <a:off x="2560320" y="866775"/>
            <a:ext cx="8003540" cy="13220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sym typeface="+mn-ea"/>
              </a:rPr>
              <a:t>（1）完善方向判断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sym typeface="+mn-ea"/>
              </a:rPr>
              <a:t>神经网络</a:t>
            </a:r>
            <a:endParaRPr lang="zh-CN" altLang="en-US" sz="2000" dirty="0">
              <a:latin typeface="Times New Roman" panose="02020603050405020304" pitchFamily="18" charset="0"/>
              <a:ea typeface="楷体" panose="02010609060101010101" pitchFamily="49" charset="-122"/>
              <a:sym typeface="+mn-ea"/>
            </a:endParaRPr>
          </a:p>
          <a:p>
            <a:pPr indent="457200"/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sym typeface="+mn-ea"/>
              </a:rPr>
              <a:t>（需要重新建库）（网络结构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sym typeface="+mn-ea"/>
              </a:rPr>
              <a:t>优化）</a:t>
            </a:r>
            <a:endParaRPr lang="zh-CN" altLang="en-US" sz="2000" dirty="0">
              <a:latin typeface="Times New Roman" panose="02020603050405020304" pitchFamily="18" charset="0"/>
              <a:ea typeface="楷体" panose="02010609060101010101" pitchFamily="49" charset="-122"/>
              <a:sym typeface="+mn-ea"/>
            </a:endParaRPr>
          </a:p>
          <a:p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sym typeface="+mn-ea"/>
              </a:rPr>
              <a:t>（2）新网络：同步测C 与 测方向</a:t>
            </a:r>
            <a:endParaRPr lang="zh-CN" altLang="en-US" sz="2000" dirty="0">
              <a:latin typeface="Times New Roman" panose="02020603050405020304" pitchFamily="18" charset="0"/>
              <a:ea typeface="楷体" panose="02010609060101010101" pitchFamily="49" charset="-122"/>
              <a:sym typeface="+mn-ea"/>
            </a:endParaRPr>
          </a:p>
          <a:p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sym typeface="+mn-ea"/>
              </a:rPr>
              <a:t>        （回归网络，能得到C值随时间变化的曲线 以及 正确的方向信息）</a:t>
            </a:r>
            <a:endParaRPr lang="zh-CN" altLang="en-US" sz="2000" dirty="0">
              <a:latin typeface="Times New Roman" panose="02020603050405020304" pitchFamily="18" charset="0"/>
              <a:ea typeface="楷体" panose="02010609060101010101" pitchFamily="49" charset="-122"/>
              <a:sym typeface="+mn-e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211638"/>
            <a:ext cx="2377504" cy="58538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767" b="20606"/>
          <a:stretch>
            <a:fillRect/>
          </a:stretch>
        </p:blipFill>
        <p:spPr>
          <a:xfrm>
            <a:off x="10123043" y="147638"/>
            <a:ext cx="1589532" cy="900112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3363" t="17813" b="29592"/>
          <a:stretch>
            <a:fillRect/>
          </a:stretch>
        </p:blipFill>
        <p:spPr>
          <a:xfrm>
            <a:off x="6511744" y="1213001"/>
            <a:ext cx="5947698" cy="3353848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1264" r="61591" b="29592"/>
          <a:stretch>
            <a:fillRect/>
          </a:stretch>
        </p:blipFill>
        <p:spPr>
          <a:xfrm>
            <a:off x="-120213" y="4627809"/>
            <a:ext cx="4898315" cy="1858484"/>
          </a:xfrm>
          <a:prstGeom prst="rect">
            <a:avLst/>
          </a:prstGeom>
        </p:spPr>
      </p:pic>
      <p:pic>
        <p:nvPicPr>
          <p:cNvPr id="2" name="图片 3" descr="C:\Users\thinkpad\AppData\Local\Temp\WeChat Files\285fc7bb51d47db3dddaf7062dee721.png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18795" y="1212850"/>
            <a:ext cx="5427980" cy="563308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" name="直接箭头连接符 11"/>
          <p:cNvCxnSpPr>
            <a:stCxn id="2" idx="3"/>
          </p:cNvCxnSpPr>
          <p:nvPr/>
        </p:nvCxnSpPr>
        <p:spPr>
          <a:xfrm>
            <a:off x="5946775" y="4029710"/>
            <a:ext cx="1306830" cy="39243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/>
          <p:nvPr>
            <p:custDataLst>
              <p:tags r:id="rId7"/>
            </p:custDataLst>
          </p:nvPr>
        </p:nvCxnSpPr>
        <p:spPr>
          <a:xfrm flipV="1">
            <a:off x="5924550" y="4503420"/>
            <a:ext cx="1329055" cy="55753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7253605" y="4199255"/>
            <a:ext cx="2474595" cy="591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>
              <a:lnSpc>
                <a:spcPct val="130000"/>
              </a:lnSpc>
            </a:pPr>
            <a:r>
              <a:rPr lang="zh-CN" altLang="en-US" sz="2500" dirty="0">
                <a:latin typeface="Times New Roman" panose="02020603050405020304" pitchFamily="18" charset="0"/>
                <a:ea typeface="楷体" panose="02010609060101010101" pitchFamily="49" charset="-122"/>
              </a:rPr>
              <a:t>判断方向</a:t>
            </a:r>
            <a:r>
              <a:rPr lang="zh-CN" altLang="en-US" sz="2500" dirty="0">
                <a:latin typeface="Times New Roman" panose="02020603050405020304" pitchFamily="18" charset="0"/>
                <a:ea typeface="楷体" panose="02010609060101010101" pitchFamily="49" charset="-122"/>
              </a:rPr>
              <a:t>困难</a:t>
            </a:r>
            <a:endParaRPr lang="zh-CN" altLang="en-US" sz="2500" dirty="0">
              <a:latin typeface="Times New Roman" panose="02020603050405020304" pitchFamily="18" charset="0"/>
              <a:ea typeface="楷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3434" cy="68580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813" b="29592"/>
          <a:stretch>
            <a:fillRect/>
          </a:stretch>
        </p:blipFill>
        <p:spPr>
          <a:xfrm>
            <a:off x="-275441" y="1103852"/>
            <a:ext cx="12753191" cy="3353848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1836" y="5364553"/>
            <a:ext cx="12330986" cy="1493640"/>
          </a:xfrm>
          <a:prstGeom prst="rect">
            <a:avLst/>
          </a:prstGeom>
        </p:spPr>
      </p:pic>
      <p:grpSp>
        <p:nvGrpSpPr>
          <p:cNvPr id="11" name="组合 10"/>
          <p:cNvGrpSpPr/>
          <p:nvPr/>
        </p:nvGrpSpPr>
        <p:grpSpPr>
          <a:xfrm>
            <a:off x="3948096" y="2720399"/>
            <a:ext cx="4295807" cy="1476403"/>
            <a:chOff x="4464783" y="2259446"/>
            <a:chExt cx="3262433" cy="1121248"/>
          </a:xfrm>
        </p:grpSpPr>
        <p:sp>
          <p:nvSpPr>
            <p:cNvPr id="12" name="文本框 11"/>
            <p:cNvSpPr txBox="1"/>
            <p:nvPr/>
          </p:nvSpPr>
          <p:spPr>
            <a:xfrm>
              <a:off x="4464783" y="2259446"/>
              <a:ext cx="3262433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6000" b="1">
                  <a:solidFill>
                    <a:srgbClr val="EEC88F"/>
                  </a:solidFill>
                  <a:latin typeface="微软雅黑" panose="020B0503020204020204" charset="-122"/>
                  <a:ea typeface="微软雅黑" panose="020B0503020204020204" charset="-122"/>
                </a:rPr>
                <a:t>谢谢观看</a:t>
              </a:r>
              <a:endParaRPr lang="zh-CN" altLang="en-US" sz="6000" b="1">
                <a:solidFill>
                  <a:srgbClr val="EEC88F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5318735" y="3011362"/>
              <a:ext cx="155452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>
                  <a:solidFill>
                    <a:srgbClr val="EEC88F"/>
                  </a:solidFill>
                  <a:latin typeface="微软雅黑" panose="020B0503020204020204" charset="-122"/>
                  <a:ea typeface="微软雅黑" panose="020B0503020204020204" charset="-122"/>
                </a:rPr>
                <a:t>THANK YOU</a:t>
              </a:r>
              <a:endParaRPr lang="zh-CN" altLang="en-US">
                <a:solidFill>
                  <a:srgbClr val="EEC88F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pic>
        <p:nvPicPr>
          <p:cNvPr id="14" name="图片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6710" y="-225923"/>
            <a:ext cx="2234909" cy="223490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211638"/>
            <a:ext cx="2377504" cy="58538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767" b="20606"/>
          <a:stretch>
            <a:fillRect/>
          </a:stretch>
        </p:blipFill>
        <p:spPr>
          <a:xfrm>
            <a:off x="10123043" y="147638"/>
            <a:ext cx="1589532" cy="900112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3363" t="17813" b="29592"/>
          <a:stretch>
            <a:fillRect/>
          </a:stretch>
        </p:blipFill>
        <p:spPr>
          <a:xfrm>
            <a:off x="6511744" y="1213001"/>
            <a:ext cx="5947698" cy="3353848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1264" r="61591" b="29592"/>
          <a:stretch>
            <a:fillRect/>
          </a:stretch>
        </p:blipFill>
        <p:spPr>
          <a:xfrm>
            <a:off x="-120213" y="4627809"/>
            <a:ext cx="4898315" cy="1858484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44805" y="500380"/>
            <a:ext cx="7283450" cy="5473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just">
              <a:lnSpc>
                <a:spcPct val="130000"/>
              </a:lnSpc>
            </a:pPr>
            <a:r>
              <a:rPr lang="zh-CN" altLang="en-US" sz="360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谱处理方向判断</a:t>
            </a:r>
            <a:r>
              <a:rPr lang="en-US" altLang="zh-CN" sz="360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 </a:t>
            </a:r>
            <a:r>
              <a:rPr lang="zh-CN" altLang="en-US" sz="360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解决方案</a:t>
            </a:r>
            <a:r>
              <a:rPr lang="en-US" altLang="zh-CN" sz="360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1</a:t>
            </a:r>
            <a:r>
              <a:rPr lang="zh-CN" altLang="en-US" sz="360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：</a:t>
            </a:r>
            <a:r>
              <a:rPr lang="zh-CN" altLang="en-US" sz="360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调制</a:t>
            </a:r>
            <a:endParaRPr lang="zh-CN" altLang="en-US" sz="360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</p:txBody>
      </p:sp>
      <p:pic>
        <p:nvPicPr>
          <p:cNvPr id="4" name="图片 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598170" y="1621790"/>
            <a:ext cx="10574655" cy="102997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图片 2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98170" y="2661920"/>
            <a:ext cx="10575290" cy="105791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3401695" y="3778885"/>
            <a:ext cx="4804410" cy="297751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211638"/>
            <a:ext cx="2377504" cy="58538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767" b="20606"/>
          <a:stretch>
            <a:fillRect/>
          </a:stretch>
        </p:blipFill>
        <p:spPr>
          <a:xfrm>
            <a:off x="10123043" y="147638"/>
            <a:ext cx="1589532" cy="900112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3363" t="17813" b="29592"/>
          <a:stretch>
            <a:fillRect/>
          </a:stretch>
        </p:blipFill>
        <p:spPr>
          <a:xfrm>
            <a:off x="6511744" y="1213001"/>
            <a:ext cx="5947698" cy="3353848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1264" r="61591" b="29592"/>
          <a:stretch>
            <a:fillRect/>
          </a:stretch>
        </p:blipFill>
        <p:spPr>
          <a:xfrm>
            <a:off x="-120213" y="4627809"/>
            <a:ext cx="4898315" cy="185848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56210" y="2571115"/>
            <a:ext cx="4118610" cy="255333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4665980" y="1668780"/>
            <a:ext cx="2954020" cy="176022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4709795" y="4410075"/>
            <a:ext cx="2910205" cy="1792605"/>
          </a:xfrm>
          <a:prstGeom prst="rect">
            <a:avLst/>
          </a:prstGeom>
        </p:spPr>
      </p:pic>
      <p:cxnSp>
        <p:nvCxnSpPr>
          <p:cNvPr id="11" name="直接箭头连接符 10"/>
          <p:cNvCxnSpPr>
            <a:stCxn id="4" idx="3"/>
            <a:endCxn id="8" idx="1"/>
          </p:cNvCxnSpPr>
          <p:nvPr>
            <p:custDataLst>
              <p:tags r:id="rId11"/>
            </p:custDataLst>
          </p:nvPr>
        </p:nvCxnSpPr>
        <p:spPr>
          <a:xfrm>
            <a:off x="4274820" y="3848100"/>
            <a:ext cx="434975" cy="1458595"/>
          </a:xfrm>
          <a:prstGeom prst="straightConnector1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>
            <a:stCxn id="4" idx="3"/>
            <a:endCxn id="7" idx="1"/>
          </p:cNvCxnSpPr>
          <p:nvPr>
            <p:custDataLst>
              <p:tags r:id="rId12"/>
            </p:custDataLst>
          </p:nvPr>
        </p:nvCxnSpPr>
        <p:spPr>
          <a:xfrm flipV="1">
            <a:off x="4274820" y="2548890"/>
            <a:ext cx="391160" cy="1299210"/>
          </a:xfrm>
          <a:prstGeom prst="straightConnector1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6" name="图片 15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8520430" y="2129790"/>
            <a:ext cx="2870200" cy="83820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16"/>
          <a:stretch>
            <a:fillRect/>
          </a:stretch>
        </p:blipFill>
        <p:spPr>
          <a:xfrm>
            <a:off x="8715375" y="4834255"/>
            <a:ext cx="2735580" cy="944880"/>
          </a:xfrm>
          <a:prstGeom prst="rect">
            <a:avLst/>
          </a:prstGeom>
        </p:spPr>
      </p:pic>
      <p:cxnSp>
        <p:nvCxnSpPr>
          <p:cNvPr id="18" name="直接箭头连接符 17"/>
          <p:cNvCxnSpPr>
            <a:stCxn id="7" idx="3"/>
            <a:endCxn id="16" idx="1"/>
          </p:cNvCxnSpPr>
          <p:nvPr>
            <p:custDataLst>
              <p:tags r:id="rId17"/>
            </p:custDataLst>
          </p:nvPr>
        </p:nvCxnSpPr>
        <p:spPr>
          <a:xfrm>
            <a:off x="7620000" y="2548890"/>
            <a:ext cx="900430" cy="0"/>
          </a:xfrm>
          <a:prstGeom prst="straightConnector1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>
            <a:stCxn id="8" idx="3"/>
            <a:endCxn id="17" idx="1"/>
          </p:cNvCxnSpPr>
          <p:nvPr>
            <p:custDataLst>
              <p:tags r:id="rId18"/>
            </p:custDataLst>
          </p:nvPr>
        </p:nvCxnSpPr>
        <p:spPr>
          <a:xfrm>
            <a:off x="7620000" y="5306695"/>
            <a:ext cx="1095375" cy="0"/>
          </a:xfrm>
          <a:prstGeom prst="straightConnector1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211638"/>
            <a:ext cx="2377504" cy="58538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767" b="20606"/>
          <a:stretch>
            <a:fillRect/>
          </a:stretch>
        </p:blipFill>
        <p:spPr>
          <a:xfrm>
            <a:off x="10123043" y="147638"/>
            <a:ext cx="1589532" cy="900112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3363" t="17813" b="29592"/>
          <a:stretch>
            <a:fillRect/>
          </a:stretch>
        </p:blipFill>
        <p:spPr>
          <a:xfrm>
            <a:off x="6511744" y="1213001"/>
            <a:ext cx="5947698" cy="3353848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1264" r="61591" b="29592"/>
          <a:stretch>
            <a:fillRect/>
          </a:stretch>
        </p:blipFill>
        <p:spPr>
          <a:xfrm>
            <a:off x="-120213" y="4627809"/>
            <a:ext cx="4898315" cy="1858484"/>
          </a:xfrm>
          <a:prstGeom prst="rect">
            <a:avLst/>
          </a:prstGeom>
        </p:spPr>
      </p:pic>
      <p:pic>
        <p:nvPicPr>
          <p:cNvPr id="3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623570" y="1308735"/>
            <a:ext cx="10791190" cy="448246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文本框 6"/>
          <p:cNvSpPr txBox="1"/>
          <p:nvPr/>
        </p:nvSpPr>
        <p:spPr>
          <a:xfrm>
            <a:off x="3768090" y="6106160"/>
            <a:ext cx="4849495" cy="5168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just">
              <a:lnSpc>
                <a:spcPct val="130000"/>
              </a:lnSpc>
            </a:pPr>
            <a:r>
              <a:rPr lang="zh-CN" altLang="en-US" sz="2500" dirty="0">
                <a:latin typeface="Times New Roman" panose="02020603050405020304" pitchFamily="18" charset="0"/>
                <a:ea typeface="楷体" panose="02010609060101010101" pitchFamily="49" charset="-122"/>
              </a:rPr>
              <a:t>与直接从频域上操作效果</a:t>
            </a:r>
            <a:r>
              <a:rPr lang="zh-CN" altLang="en-US" sz="2500" dirty="0">
                <a:latin typeface="Times New Roman" panose="02020603050405020304" pitchFamily="18" charset="0"/>
                <a:ea typeface="楷体" panose="02010609060101010101" pitchFamily="49" charset="-122"/>
              </a:rPr>
              <a:t>相同</a:t>
            </a:r>
            <a:endParaRPr lang="zh-CN" altLang="en-US" sz="2500" dirty="0">
              <a:latin typeface="Times New Roman" panose="02020603050405020304" pitchFamily="18" charset="0"/>
              <a:ea typeface="楷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211638"/>
            <a:ext cx="2377504" cy="58538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767" b="20606"/>
          <a:stretch>
            <a:fillRect/>
          </a:stretch>
        </p:blipFill>
        <p:spPr>
          <a:xfrm>
            <a:off x="10123043" y="147638"/>
            <a:ext cx="1589532" cy="900112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3363" t="17813" b="29592"/>
          <a:stretch>
            <a:fillRect/>
          </a:stretch>
        </p:blipFill>
        <p:spPr>
          <a:xfrm>
            <a:off x="6511744" y="1213001"/>
            <a:ext cx="5947698" cy="3353848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1264" r="61591" b="29592"/>
          <a:stretch>
            <a:fillRect/>
          </a:stretch>
        </p:blipFill>
        <p:spPr>
          <a:xfrm>
            <a:off x="-120213" y="4627809"/>
            <a:ext cx="4898315" cy="1858484"/>
          </a:xfrm>
          <a:prstGeom prst="rect">
            <a:avLst/>
          </a:prstGeom>
        </p:spPr>
      </p:pic>
      <p:sp>
        <p:nvSpPr>
          <p:cNvPr id="2" name="文本框 1"/>
          <p:cNvSpPr txBox="1"/>
          <p:nvPr>
            <p:custDataLst>
              <p:tags r:id="rId5"/>
            </p:custDataLst>
          </p:nvPr>
        </p:nvSpPr>
        <p:spPr>
          <a:xfrm>
            <a:off x="521335" y="800100"/>
            <a:ext cx="24003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当</a:t>
            </a:r>
            <a:r>
              <a:rPr lang="en-US" altLang="zh-CN" sz="36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C </a:t>
            </a:r>
            <a:r>
              <a:rPr lang="zh-CN" altLang="en-US" sz="36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增大</a:t>
            </a:r>
            <a:endParaRPr lang="zh-CN" altLang="en-US" sz="36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" name="图片 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152400" y="3227070"/>
            <a:ext cx="3873500" cy="245681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文本框 3"/>
          <p:cNvSpPr txBox="1"/>
          <p:nvPr>
            <p:custDataLst>
              <p:tags r:id="rId8"/>
            </p:custDataLst>
          </p:nvPr>
        </p:nvSpPr>
        <p:spPr>
          <a:xfrm>
            <a:off x="478155" y="1445260"/>
            <a:ext cx="4147820" cy="1291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None/>
            </a:pP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</a:rPr>
              <a:t>（1）C值引入的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</a:rPr>
              <a:t>能量成分</a:t>
            </a:r>
            <a:endParaRPr lang="zh-CN" altLang="en-US" sz="2000" dirty="0">
              <a:latin typeface="Times New Roman" panose="02020603050405020304" pitchFamily="18" charset="0"/>
              <a:ea typeface="楷体" panose="02010609060101010101" pitchFamily="49" charset="-122"/>
            </a:endParaRPr>
          </a:p>
          <a:p>
            <a:pPr algn="l">
              <a:buClrTx/>
              <a:buSzTx/>
              <a:buNone/>
            </a:pP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sym typeface="+mn-ea"/>
              </a:rPr>
              <a:t>（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sym typeface="+mn-ea"/>
              </a:rPr>
              <a:t>2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sym typeface="+mn-ea"/>
              </a:rPr>
              <a:t>）直流分量</a:t>
            </a:r>
            <a:endParaRPr lang="zh-CN" altLang="en-US" sz="2000" dirty="0">
              <a:latin typeface="Times New Roman" panose="02020603050405020304" pitchFamily="18" charset="0"/>
              <a:ea typeface="楷体" panose="02010609060101010101" pitchFamily="49" charset="-122"/>
            </a:endParaRPr>
          </a:p>
          <a:p>
            <a:pPr algn="l">
              <a:buClrTx/>
              <a:buSzTx/>
              <a:buNone/>
            </a:pP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</a:rPr>
              <a:t>（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</a:rPr>
              <a:t>3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</a:rPr>
              <a:t>）调制频率处有很大的能量成分</a:t>
            </a:r>
            <a:br>
              <a:rPr lang="zh-CN" altLang="en-US"/>
            </a:br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4657090" y="1786255"/>
            <a:ext cx="3682365" cy="224536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4615815" y="4513580"/>
            <a:ext cx="3723640" cy="226250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8808085" y="2410460"/>
            <a:ext cx="3068320" cy="99695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16"/>
          <a:stretch>
            <a:fillRect/>
          </a:stretch>
        </p:blipFill>
        <p:spPr>
          <a:xfrm>
            <a:off x="8808085" y="5151755"/>
            <a:ext cx="3143885" cy="986790"/>
          </a:xfrm>
          <a:prstGeom prst="rect">
            <a:avLst/>
          </a:prstGeom>
        </p:spPr>
      </p:pic>
      <p:cxnSp>
        <p:nvCxnSpPr>
          <p:cNvPr id="13" name="直接箭头连接符 12"/>
          <p:cNvCxnSpPr>
            <a:stCxn id="3" idx="3"/>
            <a:endCxn id="7" idx="1"/>
          </p:cNvCxnSpPr>
          <p:nvPr>
            <p:custDataLst>
              <p:tags r:id="rId17"/>
            </p:custDataLst>
          </p:nvPr>
        </p:nvCxnSpPr>
        <p:spPr>
          <a:xfrm flipV="1">
            <a:off x="4025900" y="2908935"/>
            <a:ext cx="631190" cy="1546860"/>
          </a:xfrm>
          <a:prstGeom prst="straightConnector1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>
            <a:stCxn id="3" idx="3"/>
            <a:endCxn id="8" idx="1"/>
          </p:cNvCxnSpPr>
          <p:nvPr>
            <p:custDataLst>
              <p:tags r:id="rId18"/>
            </p:custDataLst>
          </p:nvPr>
        </p:nvCxnSpPr>
        <p:spPr>
          <a:xfrm>
            <a:off x="4025900" y="4455795"/>
            <a:ext cx="589915" cy="1189355"/>
          </a:xfrm>
          <a:prstGeom prst="straightConnector1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>
            <a:stCxn id="7" idx="3"/>
            <a:endCxn id="11" idx="1"/>
          </p:cNvCxnSpPr>
          <p:nvPr>
            <p:custDataLst>
              <p:tags r:id="rId19"/>
            </p:custDataLst>
          </p:nvPr>
        </p:nvCxnSpPr>
        <p:spPr>
          <a:xfrm>
            <a:off x="8339455" y="2908935"/>
            <a:ext cx="468630" cy="0"/>
          </a:xfrm>
          <a:prstGeom prst="straightConnector1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>
            <a:stCxn id="8" idx="3"/>
            <a:endCxn id="12" idx="1"/>
          </p:cNvCxnSpPr>
          <p:nvPr>
            <p:custDataLst>
              <p:tags r:id="rId20"/>
            </p:custDataLst>
          </p:nvPr>
        </p:nvCxnSpPr>
        <p:spPr>
          <a:xfrm>
            <a:off x="8339455" y="5645150"/>
            <a:ext cx="468630" cy="0"/>
          </a:xfrm>
          <a:prstGeom prst="straightConnector1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211638"/>
            <a:ext cx="2377504" cy="58538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767" b="20606"/>
          <a:stretch>
            <a:fillRect/>
          </a:stretch>
        </p:blipFill>
        <p:spPr>
          <a:xfrm>
            <a:off x="10123043" y="147638"/>
            <a:ext cx="1589532" cy="900112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3363" t="17813" b="29592"/>
          <a:stretch>
            <a:fillRect/>
          </a:stretch>
        </p:blipFill>
        <p:spPr>
          <a:xfrm>
            <a:off x="6511744" y="1213001"/>
            <a:ext cx="5947698" cy="3353848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1264" r="61591" b="29592"/>
          <a:stretch>
            <a:fillRect/>
          </a:stretch>
        </p:blipFill>
        <p:spPr>
          <a:xfrm>
            <a:off x="-120213" y="4627809"/>
            <a:ext cx="4898315" cy="1858484"/>
          </a:xfrm>
          <a:prstGeom prst="rect">
            <a:avLst/>
          </a:prstGeom>
        </p:spPr>
      </p:pic>
      <p:sp>
        <p:nvSpPr>
          <p:cNvPr id="2" name="文本框 1"/>
          <p:cNvSpPr txBox="1"/>
          <p:nvPr>
            <p:custDataLst>
              <p:tags r:id="rId5"/>
            </p:custDataLst>
          </p:nvPr>
        </p:nvSpPr>
        <p:spPr>
          <a:xfrm>
            <a:off x="521335" y="703580"/>
            <a:ext cx="24003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解决</a:t>
            </a:r>
            <a:r>
              <a:rPr lang="zh-CN" altLang="en-US" sz="36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方案</a:t>
            </a:r>
            <a:endParaRPr lang="zh-CN" altLang="en-US" sz="36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文本框 2"/>
          <p:cNvSpPr txBox="1"/>
          <p:nvPr>
            <p:custDataLst>
              <p:tags r:id="rId6"/>
            </p:custDataLst>
          </p:nvPr>
        </p:nvSpPr>
        <p:spPr>
          <a:xfrm>
            <a:off x="259080" y="1348740"/>
            <a:ext cx="5518150" cy="1291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</a:rPr>
              <a:t>（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</a:rPr>
              <a:t>1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</a:rPr>
              <a:t>）去能量（调制频率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</a:rPr>
              <a:t>处）</a:t>
            </a:r>
            <a:endParaRPr lang="zh-CN" altLang="en-US" sz="2000" dirty="0">
              <a:latin typeface="Times New Roman" panose="02020603050405020304" pitchFamily="18" charset="0"/>
              <a:ea typeface="楷体" panose="02010609060101010101" pitchFamily="49" charset="-122"/>
            </a:endParaRPr>
          </a:p>
          <a:p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sym typeface="+mn-ea"/>
              </a:rPr>
              <a:t>（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sym typeface="+mn-ea"/>
              </a:rPr>
              <a:t>2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sym typeface="+mn-ea"/>
              </a:rPr>
              <a:t>）降C</a:t>
            </a:r>
            <a:endParaRPr lang="zh-CN" altLang="en-US" sz="2000" dirty="0">
              <a:latin typeface="Times New Roman" panose="02020603050405020304" pitchFamily="18" charset="0"/>
              <a:ea typeface="楷体" panose="02010609060101010101" pitchFamily="49" charset="-122"/>
            </a:endParaRPr>
          </a:p>
          <a:p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</a:rPr>
              <a:t>（3）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</a:rPr>
              <a:t>去直流</a:t>
            </a:r>
            <a:br>
              <a:rPr lang="zh-CN" altLang="en-US"/>
            </a:br>
            <a:endParaRPr lang="zh-CN" altLang="en-US"/>
          </a:p>
        </p:txBody>
      </p:sp>
      <p:pic>
        <p:nvPicPr>
          <p:cNvPr id="14" name="图片 13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156210" y="2482850"/>
            <a:ext cx="11879580" cy="108966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154940" y="4493895"/>
            <a:ext cx="11880850" cy="1225550"/>
          </a:xfrm>
          <a:prstGeom prst="rect">
            <a:avLst/>
          </a:prstGeom>
        </p:spPr>
      </p:pic>
      <p:cxnSp>
        <p:nvCxnSpPr>
          <p:cNvPr id="16" name="直接箭头连接符 15"/>
          <p:cNvCxnSpPr>
            <a:stCxn id="14" idx="2"/>
            <a:endCxn id="15" idx="0"/>
          </p:cNvCxnSpPr>
          <p:nvPr>
            <p:custDataLst>
              <p:tags r:id="rId11"/>
            </p:custDataLst>
          </p:nvPr>
        </p:nvCxnSpPr>
        <p:spPr>
          <a:xfrm flipH="1">
            <a:off x="6095365" y="3572510"/>
            <a:ext cx="635" cy="921385"/>
          </a:xfrm>
          <a:prstGeom prst="straightConnector1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211638"/>
            <a:ext cx="2377504" cy="58538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767" b="20606"/>
          <a:stretch>
            <a:fillRect/>
          </a:stretch>
        </p:blipFill>
        <p:spPr>
          <a:xfrm>
            <a:off x="10123043" y="147638"/>
            <a:ext cx="1589532" cy="900112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3363" t="17813" b="29592"/>
          <a:stretch>
            <a:fillRect/>
          </a:stretch>
        </p:blipFill>
        <p:spPr>
          <a:xfrm>
            <a:off x="6511744" y="1213001"/>
            <a:ext cx="5947698" cy="3353848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1264" r="61591" b="29592"/>
          <a:stretch>
            <a:fillRect/>
          </a:stretch>
        </p:blipFill>
        <p:spPr>
          <a:xfrm>
            <a:off x="-120213" y="4627809"/>
            <a:ext cx="4898315" cy="1858484"/>
          </a:xfrm>
          <a:prstGeom prst="rect">
            <a:avLst/>
          </a:prstGeom>
        </p:spPr>
      </p:pic>
      <p:pic>
        <p:nvPicPr>
          <p:cNvPr id="17" name="图片 6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0" y="1583055"/>
            <a:ext cx="3569335" cy="226441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文本框 17"/>
          <p:cNvSpPr txBox="1"/>
          <p:nvPr>
            <p:custDataLst>
              <p:tags r:id="rId7"/>
            </p:custDataLst>
          </p:nvPr>
        </p:nvSpPr>
        <p:spPr>
          <a:xfrm>
            <a:off x="521335" y="645795"/>
            <a:ext cx="240030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br>
              <a:rPr lang="zh-CN" altLang="en-US" sz="36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endParaRPr lang="zh-CN" altLang="en-US" sz="36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19" name="直接箭头连接符 18"/>
          <p:cNvCxnSpPr>
            <a:stCxn id="17" idx="3"/>
            <a:endCxn id="3" idx="1"/>
          </p:cNvCxnSpPr>
          <p:nvPr>
            <p:custDataLst>
              <p:tags r:id="rId8"/>
            </p:custDataLst>
          </p:nvPr>
        </p:nvCxnSpPr>
        <p:spPr>
          <a:xfrm>
            <a:off x="3569335" y="2715260"/>
            <a:ext cx="268605" cy="0"/>
          </a:xfrm>
          <a:prstGeom prst="straightConnector1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>
            <a:stCxn id="4" idx="3"/>
            <a:endCxn id="8" idx="1"/>
          </p:cNvCxnSpPr>
          <p:nvPr>
            <p:custDataLst>
              <p:tags r:id="rId9"/>
            </p:custDataLst>
          </p:nvPr>
        </p:nvCxnSpPr>
        <p:spPr>
          <a:xfrm>
            <a:off x="6680835" y="4641215"/>
            <a:ext cx="218440" cy="645160"/>
          </a:xfrm>
          <a:prstGeom prst="straightConnector1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>
            <p:custDataLst>
              <p:tags r:id="rId10"/>
            </p:custDataLst>
          </p:nvPr>
        </p:nvSpPr>
        <p:spPr>
          <a:xfrm>
            <a:off x="344805" y="889635"/>
            <a:ext cx="6096000" cy="42291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l">
              <a:buClrTx/>
              <a:buSzTx/>
              <a:buNone/>
            </a:pP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sym typeface="+mn-ea"/>
              </a:rPr>
              <a:t>（1）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sym typeface="+mn-ea"/>
              </a:rPr>
              <a:t>去能量（调制频率处）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sym typeface="+mn-ea"/>
              </a:rPr>
              <a:t> +  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sym typeface="+mn-ea"/>
              </a:rPr>
              <a:t>降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sym typeface="+mn-ea"/>
              </a:rPr>
              <a:t>C (C=1.7)</a:t>
            </a:r>
            <a:endParaRPr lang="zh-CN" altLang="en-US" sz="2000" dirty="0">
              <a:latin typeface="Times New Roman" panose="02020603050405020304" pitchFamily="18" charset="0"/>
              <a:ea typeface="楷体" panose="02010609060101010101" pitchFamily="49" charset="-122"/>
            </a:endParaRPr>
          </a:p>
          <a:p>
            <a:pPr algn="l">
              <a:buClrTx/>
              <a:buSzTx/>
              <a:buNone/>
            </a:pPr>
            <a:endParaRPr lang="zh-CN" altLang="en-US" sz="2000" dirty="0">
              <a:latin typeface="Times New Roman" panose="02020603050405020304" pitchFamily="18" charset="0"/>
              <a:ea typeface="楷体" panose="02010609060101010101" pitchFamily="49" charset="-122"/>
              <a:sym typeface="+mn-ea"/>
            </a:endParaRPr>
          </a:p>
        </p:txBody>
      </p:sp>
      <p:pic>
        <p:nvPicPr>
          <p:cNvPr id="22" name="图片 21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7952105" y="1583055"/>
            <a:ext cx="3793490" cy="2263775"/>
          </a:xfrm>
          <a:prstGeom prst="rect">
            <a:avLst/>
          </a:prstGeom>
        </p:spPr>
      </p:pic>
      <p:cxnSp>
        <p:nvCxnSpPr>
          <p:cNvPr id="23" name="直接箭头连接符 22"/>
          <p:cNvCxnSpPr>
            <a:stCxn id="3" idx="3"/>
            <a:endCxn id="22" idx="1"/>
          </p:cNvCxnSpPr>
          <p:nvPr>
            <p:custDataLst>
              <p:tags r:id="rId13"/>
            </p:custDataLst>
          </p:nvPr>
        </p:nvCxnSpPr>
        <p:spPr>
          <a:xfrm>
            <a:off x="7674610" y="2715260"/>
            <a:ext cx="277495" cy="0"/>
          </a:xfrm>
          <a:prstGeom prst="straightConnector1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3837940" y="1583055"/>
            <a:ext cx="3836670" cy="226441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17"/>
          <a:stretch>
            <a:fillRect/>
          </a:stretch>
        </p:blipFill>
        <p:spPr>
          <a:xfrm>
            <a:off x="0" y="4406265"/>
            <a:ext cx="6680835" cy="4699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19"/>
          <a:stretch>
            <a:fillRect/>
          </a:stretch>
        </p:blipFill>
        <p:spPr>
          <a:xfrm>
            <a:off x="0" y="5545455"/>
            <a:ext cx="6680835" cy="49466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21"/>
          <a:srcRect l="1555" t="48837"/>
          <a:stretch>
            <a:fillRect/>
          </a:stretch>
        </p:blipFill>
        <p:spPr>
          <a:xfrm>
            <a:off x="6899275" y="4732020"/>
            <a:ext cx="5300980" cy="1108075"/>
          </a:xfrm>
          <a:prstGeom prst="rect">
            <a:avLst/>
          </a:prstGeom>
        </p:spPr>
      </p:pic>
      <p:cxnSp>
        <p:nvCxnSpPr>
          <p:cNvPr id="12" name="直接箭头连接符 11"/>
          <p:cNvCxnSpPr/>
          <p:nvPr>
            <p:custDataLst>
              <p:tags r:id="rId22"/>
            </p:custDataLst>
          </p:nvPr>
        </p:nvCxnSpPr>
        <p:spPr>
          <a:xfrm>
            <a:off x="11534140" y="2715260"/>
            <a:ext cx="277495" cy="0"/>
          </a:xfrm>
          <a:prstGeom prst="straightConnector1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>
            <a:stCxn id="7" idx="3"/>
            <a:endCxn id="8" idx="1"/>
          </p:cNvCxnSpPr>
          <p:nvPr>
            <p:custDataLst>
              <p:tags r:id="rId23"/>
            </p:custDataLst>
          </p:nvPr>
        </p:nvCxnSpPr>
        <p:spPr>
          <a:xfrm flipV="1">
            <a:off x="6680835" y="5286375"/>
            <a:ext cx="218440" cy="506730"/>
          </a:xfrm>
          <a:prstGeom prst="straightConnector1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211638"/>
            <a:ext cx="2377504" cy="58538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767" b="20606"/>
          <a:stretch>
            <a:fillRect/>
          </a:stretch>
        </p:blipFill>
        <p:spPr>
          <a:xfrm>
            <a:off x="10123043" y="147638"/>
            <a:ext cx="1589532" cy="900112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3363" t="17813" b="29592"/>
          <a:stretch>
            <a:fillRect/>
          </a:stretch>
        </p:blipFill>
        <p:spPr>
          <a:xfrm>
            <a:off x="6511744" y="1213001"/>
            <a:ext cx="5947698" cy="3353848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1264" r="61591" b="29592"/>
          <a:stretch>
            <a:fillRect/>
          </a:stretch>
        </p:blipFill>
        <p:spPr>
          <a:xfrm>
            <a:off x="-120213" y="4627809"/>
            <a:ext cx="4898315" cy="1858484"/>
          </a:xfrm>
          <a:prstGeom prst="rect">
            <a:avLst/>
          </a:prstGeom>
        </p:spPr>
      </p:pic>
      <p:sp>
        <p:nvSpPr>
          <p:cNvPr id="18" name="文本框 17"/>
          <p:cNvSpPr txBox="1"/>
          <p:nvPr>
            <p:custDataLst>
              <p:tags r:id="rId5"/>
            </p:custDataLst>
          </p:nvPr>
        </p:nvSpPr>
        <p:spPr>
          <a:xfrm>
            <a:off x="521335" y="645795"/>
            <a:ext cx="240030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br>
              <a:rPr lang="zh-CN" altLang="en-US" sz="36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endParaRPr lang="zh-CN" altLang="en-US" sz="36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19" name="直接箭头连接符 18"/>
          <p:cNvCxnSpPr>
            <a:stCxn id="2" idx="3"/>
            <a:endCxn id="3" idx="1"/>
          </p:cNvCxnSpPr>
          <p:nvPr>
            <p:custDataLst>
              <p:tags r:id="rId6"/>
            </p:custDataLst>
          </p:nvPr>
        </p:nvCxnSpPr>
        <p:spPr>
          <a:xfrm>
            <a:off x="6096635" y="3975735"/>
            <a:ext cx="344170" cy="0"/>
          </a:xfrm>
          <a:prstGeom prst="straightConnector1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>
            <p:custDataLst>
              <p:tags r:id="rId7"/>
            </p:custDataLst>
          </p:nvPr>
        </p:nvSpPr>
        <p:spPr>
          <a:xfrm>
            <a:off x="344805" y="889635"/>
            <a:ext cx="6096000" cy="42291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l">
              <a:buClrTx/>
              <a:buSzTx/>
              <a:buNone/>
            </a:pP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sym typeface="+mn-ea"/>
              </a:rPr>
              <a:t>（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sym typeface="+mn-ea"/>
              </a:rPr>
              <a:t>2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sym typeface="+mn-ea"/>
              </a:rPr>
              <a:t>）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sym typeface="+mn-ea"/>
              </a:rPr>
              <a:t>去直流</a:t>
            </a:r>
            <a:endParaRPr lang="zh-CN" altLang="en-US" sz="2000" dirty="0">
              <a:latin typeface="Times New Roman" panose="02020603050405020304" pitchFamily="18" charset="0"/>
              <a:ea typeface="楷体" panose="02010609060101010101" pitchFamily="49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744220" y="2353945"/>
            <a:ext cx="5352415" cy="324294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6440805" y="2354580"/>
            <a:ext cx="5186045" cy="324231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30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40.xml><?xml version="1.0" encoding="utf-8"?>
<p:tagLst xmlns:p="http://schemas.openxmlformats.org/presentationml/2006/main">
  <p:tag name="KSO_WM_BEAUTIFY_FLAG" val=""/>
</p:tagLst>
</file>

<file path=ppt/tags/tag41.xml><?xml version="1.0" encoding="utf-8"?>
<p:tagLst xmlns:p="http://schemas.openxmlformats.org/presentationml/2006/main">
  <p:tag name="KSO_WM_BEAUTIFY_FLAG" val=""/>
</p:tagLst>
</file>

<file path=ppt/tags/tag42.xml><?xml version="1.0" encoding="utf-8"?>
<p:tagLst xmlns:p="http://schemas.openxmlformats.org/presentationml/2006/main">
  <p:tag name="KSO_WM_BEAUTIFY_FLAG" val=""/>
</p:tagLst>
</file>

<file path=ppt/tags/tag43.xml><?xml version="1.0" encoding="utf-8"?>
<p:tagLst xmlns:p="http://schemas.openxmlformats.org/presentationml/2006/main">
  <p:tag name="KSO_WM_BEAUTIFY_FLAG" val=""/>
</p:tagLst>
</file>

<file path=ppt/tags/tag44.xml><?xml version="1.0" encoding="utf-8"?>
<p:tagLst xmlns:p="http://schemas.openxmlformats.org/presentationml/2006/main">
  <p:tag name="KSO_WM_BEAUTIFY_FLAG" val=""/>
</p:tagLst>
</file>

<file path=ppt/tags/tag45.xml><?xml version="1.0" encoding="utf-8"?>
<p:tagLst xmlns:p="http://schemas.openxmlformats.org/presentationml/2006/main">
  <p:tag name="KSO_WM_BEAUTIFY_FLAG" val=""/>
</p:tagLst>
</file>

<file path=ppt/tags/tag46.xml><?xml version="1.0" encoding="utf-8"?>
<p:tagLst xmlns:p="http://schemas.openxmlformats.org/presentationml/2006/main">
  <p:tag name="KSO_WM_BEAUTIFY_FLAG" val=""/>
</p:tagLst>
</file>

<file path=ppt/tags/tag47.xml><?xml version="1.0" encoding="utf-8"?>
<p:tagLst xmlns:p="http://schemas.openxmlformats.org/presentationml/2006/main">
  <p:tag name="KSO_WM_BEAUTIFY_FLAG" val=""/>
</p:tagLst>
</file>

<file path=ppt/tags/tag48.xml><?xml version="1.0" encoding="utf-8"?>
<p:tagLst xmlns:p="http://schemas.openxmlformats.org/presentationml/2006/main">
  <p:tag name="KSO_WM_BEAUTIFY_FLAG" val=""/>
</p:tagLst>
</file>

<file path=ppt/tags/tag49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50.xml><?xml version="1.0" encoding="utf-8"?>
<p:tagLst xmlns:p="http://schemas.openxmlformats.org/presentationml/2006/main">
  <p:tag name="KSO_WM_BEAUTIFY_FLAG" val=""/>
</p:tagLst>
</file>

<file path=ppt/tags/tag51.xml><?xml version="1.0" encoding="utf-8"?>
<p:tagLst xmlns:p="http://schemas.openxmlformats.org/presentationml/2006/main">
  <p:tag name="KSO_WM_BEAUTIFY_FLAG" val=""/>
</p:tagLst>
</file>

<file path=ppt/tags/tag52.xml><?xml version="1.0" encoding="utf-8"?>
<p:tagLst xmlns:p="http://schemas.openxmlformats.org/presentationml/2006/main">
  <p:tag name="KSO_WM_BEAUTIFY_FLAG" val=""/>
</p:tagLst>
</file>

<file path=ppt/tags/tag53.xml><?xml version="1.0" encoding="utf-8"?>
<p:tagLst xmlns:p="http://schemas.openxmlformats.org/presentationml/2006/main">
  <p:tag name="KSO_WM_BEAUTIFY_FLAG" val=""/>
</p:tagLst>
</file>

<file path=ppt/tags/tag54.xml><?xml version="1.0" encoding="utf-8"?>
<p:tagLst xmlns:p="http://schemas.openxmlformats.org/presentationml/2006/main">
  <p:tag name="KSO_WM_BEAUTIFY_FLAG" val=""/>
</p:tagLst>
</file>

<file path=ppt/tags/tag55.xml><?xml version="1.0" encoding="utf-8"?>
<p:tagLst xmlns:p="http://schemas.openxmlformats.org/presentationml/2006/main">
  <p:tag name="KSO_WM_BEAUTIFY_FLAG" val=""/>
</p:tagLst>
</file>

<file path=ppt/tags/tag56.xml><?xml version="1.0" encoding="utf-8"?>
<p:tagLst xmlns:p="http://schemas.openxmlformats.org/presentationml/2006/main">
  <p:tag name="KSO_WM_BEAUTIFY_FLAG" val=""/>
</p:tagLst>
</file>

<file path=ppt/tags/tag57.xml><?xml version="1.0" encoding="utf-8"?>
<p:tagLst xmlns:p="http://schemas.openxmlformats.org/presentationml/2006/main">
  <p:tag name="KSO_WM_BEAUTIFY_FLAG" val=""/>
</p:tagLst>
</file>

<file path=ppt/tags/tag58.xml><?xml version="1.0" encoding="utf-8"?>
<p:tagLst xmlns:p="http://schemas.openxmlformats.org/presentationml/2006/main">
  <p:tag name="KSO_WM_UNIT_TABLE_BEAUTIFY" val="smartTable{74ceda85-f27c-4709-84ff-9f839ac22b35}"/>
  <p:tag name="TABLE_ENDDRAG_ORIGIN_RECT" val="401*240"/>
  <p:tag name="TABLE_ENDDRAG_RECT" val="135*258*401*240"/>
  <p:tag name="KSO_WM_BEAUTIFY_FLAG" val=""/>
</p:tagLst>
</file>

<file path=ppt/tags/tag59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  <p:tag name="KSO_WM_UNIT_PLACING_PICTURE_USER_VIEWPORT" val="{&quot;height&quot;:5340,&quot;width&quot;:8616}"/>
</p:tagLst>
</file>

<file path=ppt/tags/tag60.xml><?xml version="1.0" encoding="utf-8"?>
<p:tagLst xmlns:p="http://schemas.openxmlformats.org/presentationml/2006/main">
  <p:tag name="KSO_WM_BEAUTIFY_FLAG" val=""/>
</p:tagLst>
</file>

<file path=ppt/tags/tag61.xml><?xml version="1.0" encoding="utf-8"?>
<p:tagLst xmlns:p="http://schemas.openxmlformats.org/presentationml/2006/main">
  <p:tag name="KSO_WM_BEAUTIFY_FLAG" val=""/>
</p:tagLst>
</file>

<file path=ppt/tags/tag62.xml><?xml version="1.0" encoding="utf-8"?>
<p:tagLst xmlns:p="http://schemas.openxmlformats.org/presentationml/2006/main">
  <p:tag name="KSO_WM_BEAUTIFY_FLAG" val=""/>
</p:tagLst>
</file>

<file path=ppt/tags/tag63.xml><?xml version="1.0" encoding="utf-8"?>
<p:tagLst xmlns:p="http://schemas.openxmlformats.org/presentationml/2006/main">
  <p:tag name="KSO_WM_BEAUTIFY_FLAG" val=""/>
</p:tagLst>
</file>

<file path=ppt/tags/tag64.xml><?xml version="1.0" encoding="utf-8"?>
<p:tagLst xmlns:p="http://schemas.openxmlformats.org/presentationml/2006/main">
  <p:tag name="KSO_WM_BEAUTIFY_FLAG" val=""/>
</p:tagLst>
</file>

<file path=ppt/tags/tag65.xml><?xml version="1.0" encoding="utf-8"?>
<p:tagLst xmlns:p="http://schemas.openxmlformats.org/presentationml/2006/main">
  <p:tag name="KSO_WM_UNIT_PLACING_PICTURE_USER_VIEWPORT" val="{&quot;height&quot;:10800,&quot;width&quot;:14400}"/>
  <p:tag name="KSO_WM_BEAUTIFY_FLAG" val=""/>
</p:tagLst>
</file>

<file path=ppt/tags/tag66.xml><?xml version="1.0" encoding="utf-8"?>
<p:tagLst xmlns:p="http://schemas.openxmlformats.org/presentationml/2006/main">
  <p:tag name="KSO_WM_BEAUTIFY_FLAG" val=""/>
</p:tagLst>
</file>

<file path=ppt/tags/tag67.xml><?xml version="1.0" encoding="utf-8"?>
<p:tagLst xmlns:p="http://schemas.openxmlformats.org/presentationml/2006/main">
  <p:tag name="KSO_WM_BEAUTIFY_FLAG" val=""/>
</p:tagLst>
</file>

<file path=ppt/tags/tag68.xml><?xml version="1.0" encoding="utf-8"?>
<p:tagLst xmlns:p="http://schemas.openxmlformats.org/presentationml/2006/main">
  <p:tag name="KSO_WM_BEAUTIFY_FLAG" val=""/>
</p:tagLst>
</file>

<file path=ppt/tags/tag69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70.xml><?xml version="1.0" encoding="utf-8"?>
<p:tagLst xmlns:p="http://schemas.openxmlformats.org/presentationml/2006/main">
  <p:tag name="KSO_WM_BEAUTIFY_FLAG" val=""/>
</p:tagLst>
</file>

<file path=ppt/tags/tag71.xml><?xml version="1.0" encoding="utf-8"?>
<p:tagLst xmlns:p="http://schemas.openxmlformats.org/presentationml/2006/main">
  <p:tag name="KSO_WM_BEAUTIFY_FLAG" val=""/>
</p:tagLst>
</file>

<file path=ppt/tags/tag72.xml><?xml version="1.0" encoding="utf-8"?>
<p:tagLst xmlns:p="http://schemas.openxmlformats.org/presentationml/2006/main">
  <p:tag name="KSO_WM_BEAUTIFY_FLAG" val=""/>
</p:tagLst>
</file>

<file path=ppt/tags/tag73.xml><?xml version="1.0" encoding="utf-8"?>
<p:tagLst xmlns:p="http://schemas.openxmlformats.org/presentationml/2006/main">
  <p:tag name="KSO_WM_BEAUTIFY_FLAG" val=""/>
</p:tagLst>
</file>

<file path=ppt/tags/tag74.xml><?xml version="1.0" encoding="utf-8"?>
<p:tagLst xmlns:p="http://schemas.openxmlformats.org/presentationml/2006/main">
  <p:tag name="KSO_WM_BEAUTIFY_FLAG" val=""/>
</p:tagLst>
</file>

<file path=ppt/tags/tag75.xml><?xml version="1.0" encoding="utf-8"?>
<p:tagLst xmlns:p="http://schemas.openxmlformats.org/presentationml/2006/main">
  <p:tag name="KSO_WM_BEAUTIFY_FLAG" val=""/>
</p:tagLst>
</file>

<file path=ppt/tags/tag76.xml><?xml version="1.0" encoding="utf-8"?>
<p:tagLst xmlns:p="http://schemas.openxmlformats.org/presentationml/2006/main">
  <p:tag name="KSO_WM_BEAUTIFY_FLAG" val=""/>
</p:tagLst>
</file>

<file path=ppt/tags/tag77.xml><?xml version="1.0" encoding="utf-8"?>
<p:tagLst xmlns:p="http://schemas.openxmlformats.org/presentationml/2006/main">
  <p:tag name="KSO_WM_BEAUTIFY_FLAG" val=""/>
</p:tagLst>
</file>

<file path=ppt/tags/tag78.xml><?xml version="1.0" encoding="utf-8"?>
<p:tagLst xmlns:p="http://schemas.openxmlformats.org/presentationml/2006/main">
  <p:tag name="KSO_WM_BEAUTIFY_FLAG" val=""/>
</p:tagLst>
</file>

<file path=ppt/tags/tag79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80.xml><?xml version="1.0" encoding="utf-8"?>
<p:tagLst xmlns:p="http://schemas.openxmlformats.org/presentationml/2006/main">
  <p:tag name="KSO_WM_BEAUTIFY_FLAG" val=""/>
</p:tagLst>
</file>

<file path=ppt/tags/tag81.xml><?xml version="1.0" encoding="utf-8"?>
<p:tagLst xmlns:p="http://schemas.openxmlformats.org/presentationml/2006/main">
  <p:tag name="KSO_WM_BEAUTIFY_FLAG" val=""/>
</p:tagLst>
</file>

<file path=ppt/tags/tag82.xml><?xml version="1.0" encoding="utf-8"?>
<p:tagLst xmlns:p="http://schemas.openxmlformats.org/presentationml/2006/main">
  <p:tag name="KSO_WM_BEAUTIFY_FLAG" val=""/>
</p:tagLst>
</file>

<file path=ppt/tags/tag83.xml><?xml version="1.0" encoding="utf-8"?>
<p:tagLst xmlns:p="http://schemas.openxmlformats.org/presentationml/2006/main">
  <p:tag name="KSO_WPP_MARK_KEY" val="d305f6f2-d1b4-49a6-be33-2dd077fba605"/>
  <p:tag name="COMMONDATA" val="eyJoZGlkIjoiMDdlNzQxNmNjNjI3NzY1Y2UyOTI5ODMyOWFhYjE2YmIifQ==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just">
          <a:lnSpc>
            <a:spcPct val="130000"/>
          </a:lnSpc>
          <a:defRPr sz="2500" dirty="0">
            <a:latin typeface="Times New Roman" panose="02020603050405020304" pitchFamily="18" charset="0"/>
            <a:ea typeface="楷体" panose="02010609060101010101" pitchFamily="49" charset="-122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862</Words>
  <Application>WPS 演示</Application>
  <PresentationFormat>宽屏</PresentationFormat>
  <Paragraphs>145</Paragraphs>
  <Slides>20</Slides>
  <Notes>21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32" baseType="lpstr">
      <vt:lpstr>Arial</vt:lpstr>
      <vt:lpstr>宋体</vt:lpstr>
      <vt:lpstr>Wingdings</vt:lpstr>
      <vt:lpstr>Times New Roman</vt:lpstr>
      <vt:lpstr>楷体</vt:lpstr>
      <vt:lpstr>黑体</vt:lpstr>
      <vt:lpstr>微软雅黑</vt:lpstr>
      <vt:lpstr>Arial Unicode MS</vt:lpstr>
      <vt:lpstr>等线 Light</vt:lpstr>
      <vt:lpstr>等线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袁颖</dc:creator>
  <cp:lastModifiedBy>Administrator</cp:lastModifiedBy>
  <cp:revision>195</cp:revision>
  <dcterms:created xsi:type="dcterms:W3CDTF">2021-12-23T09:17:00Z</dcterms:created>
  <dcterms:modified xsi:type="dcterms:W3CDTF">2023-04-17T13:06:00Z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2052-11.1.0.14036</vt:lpwstr>
  </property>
  <property fmtid="{D5CDD505-2E9C-101B-9397-08002B2CF9AE}" pid="3" name="ICV">
    <vt:lpwstr>78103B737688409EB7FA9A27F794BE10</vt:lpwstr>
  </property>
</Properties>
</file>